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9" r:id="rId5"/>
    <p:sldId id="471" r:id="rId6"/>
    <p:sldId id="468" r:id="rId7"/>
    <p:sldId id="486" r:id="rId8"/>
    <p:sldId id="477" r:id="rId9"/>
    <p:sldId id="475" r:id="rId10"/>
    <p:sldId id="478" r:id="rId11"/>
    <p:sldId id="479" r:id="rId12"/>
    <p:sldId id="451" r:id="rId13"/>
    <p:sldId id="458" r:id="rId14"/>
    <p:sldId id="4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7"/>
    <a:srgbClr val="08B88E"/>
    <a:srgbClr val="70C2D2"/>
    <a:srgbClr val="D2D1C4"/>
    <a:srgbClr val="C6F2F4"/>
    <a:srgbClr val="CADBF0"/>
    <a:srgbClr val="C3E7F7"/>
    <a:srgbClr val="87D8DD"/>
    <a:srgbClr val="79D4D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Qureshi" userId="010635c7-2008-4dd2-9f66-e6ea76ddf37c" providerId="ADAL" clId="{D2DB9AF8-0049-4C3B-8ADA-F83B4186F335}"/>
    <pc:docChg chg="modSld sldOrd">
      <pc:chgData name="Ali Qureshi" userId="010635c7-2008-4dd2-9f66-e6ea76ddf37c" providerId="ADAL" clId="{D2DB9AF8-0049-4C3B-8ADA-F83B4186F335}" dt="2020-03-06T07:33:39.336" v="1"/>
      <pc:docMkLst>
        <pc:docMk/>
      </pc:docMkLst>
      <pc:sldChg chg="ord">
        <pc:chgData name="Ali Qureshi" userId="010635c7-2008-4dd2-9f66-e6ea76ddf37c" providerId="ADAL" clId="{D2DB9AF8-0049-4C3B-8ADA-F83B4186F335}" dt="2020-03-06T07:33:39.336" v="1"/>
        <pc:sldMkLst>
          <pc:docMk/>
          <pc:sldMk cId="1707344648" sldId="46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Gross</a:t>
            </a:r>
            <a:r>
              <a:rPr lang="en-US" b="1" baseline="0" dirty="0"/>
              <a:t> Premium </a:t>
            </a:r>
            <a:r>
              <a:rPr lang="en-US" b="1" dirty="0"/>
              <a:t>Composition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824880345839115E-2"/>
          <c:y val="0.1688507784472888"/>
          <c:w val="0.56913134939014975"/>
          <c:h val="0.8031801894942570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Composition</c:v>
                </c:pt>
              </c:strCache>
            </c:strRef>
          </c:tx>
          <c:spPr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17E-4461-BEC6-AA5FB95965F5}"/>
              </c:ext>
            </c:extLst>
          </c:dPt>
          <c:dPt>
            <c:idx val="1"/>
            <c:bubble3D val="0"/>
            <c:spPr>
              <a:solidFill>
                <a:srgbClr val="418BCF"/>
              </a:solidFill>
              <a:ln w="19050">
                <a:solidFill>
                  <a:srgbClr val="418BCF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817E-4461-BEC6-AA5FB95965F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17E-4461-BEC6-AA5FB95965F5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rgbClr val="9374D2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817E-4461-BEC6-AA5FB95965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First Year Premium</c:v>
                </c:pt>
                <c:pt idx="1">
                  <c:v>Renewal Premium</c:v>
                </c:pt>
                <c:pt idx="2">
                  <c:v>Single Premium</c:v>
                </c:pt>
                <c:pt idx="3">
                  <c:v>Group Benefits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0.22046417263022045</c:v>
                </c:pt>
                <c:pt idx="1">
                  <c:v>0.64420201218995199</c:v>
                </c:pt>
                <c:pt idx="2">
                  <c:v>2.9946786912437774E-2</c:v>
                </c:pt>
                <c:pt idx="3">
                  <c:v>0.10538702826738978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E-4461-BEC6-AA5FB95965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207503473830486"/>
          <c:y val="0.40468065195437058"/>
          <c:w val="0.33321908290875402"/>
          <c:h val="0.30038990453385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60" b="1" dirty="0">
                <a:latin typeface="+mn-lt"/>
              </a:rPr>
              <a:t>Gross Premium Growth</a:t>
            </a:r>
          </a:p>
          <a:p>
            <a:pPr>
              <a:defRPr/>
            </a:pPr>
            <a:r>
              <a:rPr lang="en-US" sz="1600" b="1" dirty="0">
                <a:latin typeface="+mn-lt"/>
              </a:rPr>
              <a:t>5 Year Summary</a:t>
            </a:r>
          </a:p>
          <a:p>
            <a:pPr>
              <a:defRPr/>
            </a:pPr>
            <a:r>
              <a:rPr lang="en-US" sz="1600" b="1" dirty="0">
                <a:latin typeface="+mn-lt"/>
              </a:rPr>
              <a:t>PKR Billion</a:t>
            </a:r>
            <a:endParaRPr lang="en-US" sz="1800" b="1" dirty="0">
              <a:latin typeface="+mn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00868457619269"/>
          <c:y val="0.25684646869927469"/>
          <c:w val="0.86303053111008188"/>
          <c:h val="0.58458443130744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Individual Life Regular Premium</c:v>
                </c:pt>
              </c:strCache>
            </c:strRef>
          </c:tx>
          <c:spPr>
            <a:solidFill>
              <a:srgbClr val="418BC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15.6</c:v>
                </c:pt>
                <c:pt idx="1">
                  <c:v>17.84</c:v>
                </c:pt>
                <c:pt idx="2">
                  <c:v>20.39</c:v>
                </c:pt>
                <c:pt idx="3">
                  <c:v>25.18</c:v>
                </c:pt>
                <c:pt idx="4">
                  <c:v>27.45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5-46C0-8AD2-4173AAF9F1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 Benefits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7058823529411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D5-46C0-8AD2-4173AAF9F122}"/>
                </c:ext>
              </c:extLst>
            </c:dLbl>
            <c:dLbl>
              <c:idx val="1"/>
              <c:layout>
                <c:manualLayout>
                  <c:x val="7.3529411764705881E-3"/>
                  <c:y val="-6.9178367978804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6D5-46C0-8AD2-4173AAF9F122}"/>
                </c:ext>
              </c:extLst>
            </c:dLbl>
            <c:dLbl>
              <c:idx val="2"/>
              <c:layout>
                <c:manualLayout>
                  <c:x val="7.3529411764705881E-3"/>
                  <c:y val="-1.268255428616474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6D5-46C0-8AD2-4173AAF9F122}"/>
                </c:ext>
              </c:extLst>
            </c:dLbl>
            <c:dLbl>
              <c:idx val="3"/>
              <c:layout>
                <c:manualLayout>
                  <c:x val="9.80392156862745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6D5-46C0-8AD2-4173AAF9F122}"/>
                </c:ext>
              </c:extLst>
            </c:dLbl>
            <c:dLbl>
              <c:idx val="4"/>
              <c:layout>
                <c:manualLayout>
                  <c:x val="7.35294117647058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6D5-46C0-8AD2-4173AAF9F1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0.00</c:formatCode>
                <c:ptCount val="5"/>
                <c:pt idx="0">
                  <c:v>2.12</c:v>
                </c:pt>
                <c:pt idx="1">
                  <c:v>2.44</c:v>
                </c:pt>
                <c:pt idx="2">
                  <c:v>2.84</c:v>
                </c:pt>
                <c:pt idx="3">
                  <c:v>3.19</c:v>
                </c:pt>
                <c:pt idx="4">
                  <c:v>3.58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D5-46C0-8AD2-4173AAF9F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11322160"/>
        <c:axId val="245578640"/>
      </c:barChart>
      <c:catAx>
        <c:axId val="41132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578640"/>
        <c:crosses val="autoZero"/>
        <c:auto val="1"/>
        <c:lblAlgn val="ctr"/>
        <c:lblOffset val="100"/>
        <c:noMultiLvlLbl val="0"/>
      </c:catAx>
      <c:valAx>
        <c:axId val="24557864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32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346939169368534"/>
          <c:y val="0.9286473409128535"/>
          <c:w val="0.84653060830631466"/>
          <c:h val="7.0633779900103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60" b="1" dirty="0">
                <a:latin typeface="+mn-lt"/>
              </a:rPr>
              <a:t>Gross Death &amp;</a:t>
            </a:r>
            <a:r>
              <a:rPr lang="en-US" sz="1860" b="1" baseline="0" dirty="0">
                <a:latin typeface="+mn-lt"/>
              </a:rPr>
              <a:t> Disability Claims</a:t>
            </a:r>
            <a:endParaRPr lang="en-US" sz="1860" b="1" dirty="0">
              <a:latin typeface="+mn-lt"/>
            </a:endParaRPr>
          </a:p>
          <a:p>
            <a:pPr>
              <a:defRPr/>
            </a:pPr>
            <a:r>
              <a:rPr lang="en-US" sz="1600" b="1" dirty="0">
                <a:latin typeface="+mn-lt"/>
              </a:rPr>
              <a:t>5 Year Summary</a:t>
            </a:r>
          </a:p>
          <a:p>
            <a:pPr>
              <a:defRPr/>
            </a:pPr>
            <a:r>
              <a:rPr lang="en-US" sz="1600" b="1" dirty="0">
                <a:latin typeface="+mn-lt"/>
              </a:rPr>
              <a:t>PKR Million</a:t>
            </a:r>
            <a:endParaRPr lang="en-US" sz="1800" b="1" dirty="0">
              <a:latin typeface="+mn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Individual Life</c:v>
                </c:pt>
              </c:strCache>
            </c:strRef>
          </c:tx>
          <c:spPr>
            <a:solidFill>
              <a:srgbClr val="418BC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606</c:v>
                </c:pt>
                <c:pt idx="1">
                  <c:v>787</c:v>
                </c:pt>
                <c:pt idx="2">
                  <c:v>684</c:v>
                </c:pt>
                <c:pt idx="3">
                  <c:v>607</c:v>
                </c:pt>
                <c:pt idx="4">
                  <c:v>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5-46C0-8AD2-4173AAF9F1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 Benefits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_(* #,##0_);_(* \(#,##0\);_(* "-"??_);_(@_)</c:formatCode>
                <c:ptCount val="5"/>
                <c:pt idx="0">
                  <c:v>1163</c:v>
                </c:pt>
                <c:pt idx="1">
                  <c:v>1643</c:v>
                </c:pt>
                <c:pt idx="2">
                  <c:v>1878</c:v>
                </c:pt>
                <c:pt idx="3">
                  <c:v>2101</c:v>
                </c:pt>
                <c:pt idx="4">
                  <c:v>2189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D5-46C0-8AD2-4173AAF9F1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11322160"/>
        <c:axId val="245578640"/>
      </c:barChart>
      <c:catAx>
        <c:axId val="41132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578640"/>
        <c:crosses val="autoZero"/>
        <c:auto val="1"/>
        <c:lblAlgn val="ctr"/>
        <c:lblOffset val="100"/>
        <c:noMultiLvlLbl val="0"/>
      </c:catAx>
      <c:valAx>
        <c:axId val="245578640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41132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Assets Composition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605079200380251E-2"/>
          <c:y val="0.18545091608228478"/>
          <c:w val="0.48906062789305405"/>
          <c:h val="0.676610677173942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Asset Composition</c:v>
                </c:pt>
              </c:strCache>
            </c:strRef>
          </c:tx>
          <c:spPr>
            <a:effectLst>
              <a:innerShdw blurRad="63500" dist="50800" dir="5400000">
                <a:prstClr val="black">
                  <a:alpha val="50000"/>
                </a:prstClr>
              </a:innerShdw>
              <a:softEdge rad="12700"/>
            </a:effectLst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DEF7-40F9-BDA8-0222C24C9D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6-DEF7-40F9-BDA8-0222C24C9D63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2-DEF7-40F9-BDA8-0222C24C9D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DEF7-40F9-BDA8-0222C24C9D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4-DEF7-40F9-BDA8-0222C24C9D6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  <a:softEdge rad="12700"/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DEF7-40F9-BDA8-0222C24C9D63}"/>
              </c:ext>
            </c:extLst>
          </c:dPt>
          <c:dLbls>
            <c:dLbl>
              <c:idx val="0"/>
              <c:layout>
                <c:manualLayout>
                  <c:x val="0.10646517737737564"/>
                  <c:y val="5.002422432910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F7-40F9-BDA8-0222C24C9D63}"/>
                </c:ext>
              </c:extLst>
            </c:dLbl>
            <c:dLbl>
              <c:idx val="1"/>
              <c:layout>
                <c:manualLayout>
                  <c:x val="-0.11048273124067284"/>
                  <c:y val="4.168685360758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EF7-40F9-BDA8-0222C24C9D63}"/>
                </c:ext>
              </c:extLst>
            </c:dLbl>
            <c:dLbl>
              <c:idx val="2"/>
              <c:layout>
                <c:manualLayout>
                  <c:x val="-0.10043884658242984"/>
                  <c:y val="-3.8907730033747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EF7-40F9-BDA8-0222C24C9D63}"/>
                </c:ext>
              </c:extLst>
            </c:dLbl>
            <c:dLbl>
              <c:idx val="3"/>
              <c:layout>
                <c:manualLayout>
                  <c:x val="-8.235985419759248E-2"/>
                  <c:y val="-8.615283078901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EF7-40F9-BDA8-0222C24C9D63}"/>
                </c:ext>
              </c:extLst>
            </c:dLbl>
            <c:dLbl>
              <c:idx val="4"/>
              <c:layout>
                <c:manualLayout>
                  <c:x val="-5.6245754086160692E-2"/>
                  <c:y val="-0.1222814372489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EF7-40F9-BDA8-0222C24C9D63}"/>
                </c:ext>
              </c:extLst>
            </c:dLbl>
            <c:dLbl>
              <c:idx val="5"/>
              <c:layout>
                <c:manualLayout>
                  <c:x val="0"/>
                  <c:y val="-0.13617705511811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EF7-40F9-BDA8-0222C24C9D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Government Securities</c:v>
                </c:pt>
                <c:pt idx="1">
                  <c:v>Cash and Bank Deposits</c:v>
                </c:pt>
                <c:pt idx="2">
                  <c:v>Current Assets</c:v>
                </c:pt>
                <c:pt idx="3">
                  <c:v>Shares and Mutual Funds</c:v>
                </c:pt>
                <c:pt idx="4">
                  <c:v>Other Fixed Income Securities</c:v>
                </c:pt>
                <c:pt idx="5">
                  <c:v>Fixed Assets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0.57999999999999996</c:v>
                </c:pt>
                <c:pt idx="1">
                  <c:v>0.19</c:v>
                </c:pt>
                <c:pt idx="2">
                  <c:v>0.04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F7-40F9-BDA8-0222C24C9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3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53124004014391"/>
          <c:y val="0.18673456481331949"/>
          <c:w val="0.33455594562383201"/>
          <c:h val="0.70765873938079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8FC8F-1609-4174-B704-68A62F8F30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AF3454-1786-4ED4-A143-F4B19CA1FB48}">
      <dgm:prSet phldrT="[Text]" custT="1"/>
      <dgm:spPr>
        <a:solidFill>
          <a:srgbClr val="008A87"/>
        </a:solidFill>
      </dgm:spPr>
      <dgm:t>
        <a:bodyPr/>
        <a:lstStyle/>
        <a:p>
          <a:r>
            <a:rPr lang="en-US" sz="4000" dirty="0" smtClean="0"/>
            <a:t>5.9 </a:t>
          </a:r>
          <a:r>
            <a:rPr lang="en-US" sz="4000" dirty="0" err="1" smtClean="0"/>
            <a:t>Bn</a:t>
          </a:r>
          <a:endParaRPr lang="en-US" sz="4000" dirty="0"/>
        </a:p>
      </dgm:t>
    </dgm:pt>
    <dgm:pt modelId="{05F5298D-D478-4028-AB1A-7E3DC41E0A0E}" type="parTrans" cxnId="{69CA0B80-CD6B-4B8D-B33F-52794A59FFAB}">
      <dgm:prSet/>
      <dgm:spPr/>
      <dgm:t>
        <a:bodyPr/>
        <a:lstStyle/>
        <a:p>
          <a:endParaRPr lang="en-US"/>
        </a:p>
      </dgm:t>
    </dgm:pt>
    <dgm:pt modelId="{87F06C98-1D81-4508-A954-4D022E6AD21C}" type="sibTrans" cxnId="{69CA0B80-CD6B-4B8D-B33F-52794A59FFAB}">
      <dgm:prSet/>
      <dgm:spPr/>
      <dgm:t>
        <a:bodyPr/>
        <a:lstStyle/>
        <a:p>
          <a:endParaRPr lang="en-US"/>
        </a:p>
      </dgm:t>
    </dgm:pt>
    <dgm:pt modelId="{D6567329-0190-432F-9CC0-0ABB09340DC3}">
      <dgm:prSet phldrT="[Text]" custT="1"/>
      <dgm:spPr>
        <a:solidFill>
          <a:schemeClr val="bg1">
            <a:lumMod val="85000"/>
            <a:alpha val="89804"/>
          </a:schemeClr>
        </a:solidFill>
      </dgm:spPr>
      <dgm:t>
        <a:bodyPr/>
        <a:lstStyle/>
        <a:p>
          <a:pPr>
            <a:buNone/>
          </a:pPr>
          <a:r>
            <a:rPr lang="en-US" sz="2800" dirty="0" smtClean="0"/>
            <a:t>Shareholders Equity	</a:t>
          </a:r>
          <a:endParaRPr lang="en-US" sz="2800" dirty="0"/>
        </a:p>
      </dgm:t>
    </dgm:pt>
    <dgm:pt modelId="{2B4EC331-9CD7-4963-97A5-E89BC3DF6D48}" type="parTrans" cxnId="{0A62070E-2DD7-4758-8AEA-6EA7AF96D40D}">
      <dgm:prSet/>
      <dgm:spPr/>
      <dgm:t>
        <a:bodyPr/>
        <a:lstStyle/>
        <a:p>
          <a:endParaRPr lang="en-US"/>
        </a:p>
      </dgm:t>
    </dgm:pt>
    <dgm:pt modelId="{DBE370A1-E824-4558-8A27-25E45493DD12}" type="sibTrans" cxnId="{0A62070E-2DD7-4758-8AEA-6EA7AF96D40D}">
      <dgm:prSet/>
      <dgm:spPr/>
      <dgm:t>
        <a:bodyPr/>
        <a:lstStyle/>
        <a:p>
          <a:endParaRPr lang="en-US"/>
        </a:p>
      </dgm:t>
    </dgm:pt>
    <dgm:pt modelId="{C1D256CA-31D0-4C5F-A37A-281B3775E3E6}">
      <dgm:prSet phldrT="[Text]" custT="1"/>
      <dgm:spPr>
        <a:solidFill>
          <a:srgbClr val="008A87"/>
        </a:solidFill>
      </dgm:spPr>
      <dgm:t>
        <a:bodyPr/>
        <a:lstStyle/>
        <a:p>
          <a:r>
            <a:rPr lang="en-US" sz="4000" dirty="0"/>
            <a:t>26.2%</a:t>
          </a:r>
        </a:p>
      </dgm:t>
    </dgm:pt>
    <dgm:pt modelId="{4997D420-E2D0-4444-BF94-4138994935C3}" type="parTrans" cxnId="{4F075A07-E731-48C6-846E-35B27444DC58}">
      <dgm:prSet/>
      <dgm:spPr/>
      <dgm:t>
        <a:bodyPr/>
        <a:lstStyle/>
        <a:p>
          <a:endParaRPr lang="en-US"/>
        </a:p>
      </dgm:t>
    </dgm:pt>
    <dgm:pt modelId="{9E5326D3-3F0B-4C51-8862-C0E3A45A891C}" type="sibTrans" cxnId="{4F075A07-E731-48C6-846E-35B27444DC58}">
      <dgm:prSet/>
      <dgm:spPr/>
      <dgm:t>
        <a:bodyPr/>
        <a:lstStyle/>
        <a:p>
          <a:endParaRPr lang="en-US"/>
        </a:p>
      </dgm:t>
    </dgm:pt>
    <dgm:pt modelId="{E723F96B-234B-4EF8-A2D3-E2F9548031FD}">
      <dgm:prSet phldrT="[Text]" custT="1"/>
      <dgm:spPr>
        <a:solidFill>
          <a:schemeClr val="bg1">
            <a:lumMod val="85000"/>
            <a:alpha val="89804"/>
          </a:schemeClr>
        </a:solidFill>
      </dgm:spPr>
      <dgm:t>
        <a:bodyPr/>
        <a:lstStyle/>
        <a:p>
          <a:pPr>
            <a:buNone/>
          </a:pPr>
          <a:r>
            <a:rPr lang="en-US" sz="2800" dirty="0"/>
            <a:t>Return on Equity</a:t>
          </a:r>
        </a:p>
      </dgm:t>
    </dgm:pt>
    <dgm:pt modelId="{7C7CF809-9590-43E7-A7C0-C70D74CD0191}" type="parTrans" cxnId="{8DFA6786-6330-4554-82C7-6761A440860C}">
      <dgm:prSet/>
      <dgm:spPr/>
      <dgm:t>
        <a:bodyPr/>
        <a:lstStyle/>
        <a:p>
          <a:endParaRPr lang="en-US"/>
        </a:p>
      </dgm:t>
    </dgm:pt>
    <dgm:pt modelId="{10013E03-F661-44ED-AF8C-5EA214E14FB6}" type="sibTrans" cxnId="{8DFA6786-6330-4554-82C7-6761A440860C}">
      <dgm:prSet/>
      <dgm:spPr/>
      <dgm:t>
        <a:bodyPr/>
        <a:lstStyle/>
        <a:p>
          <a:endParaRPr lang="en-US"/>
        </a:p>
      </dgm:t>
    </dgm:pt>
    <dgm:pt modelId="{C2C60665-0A4C-421A-BDE6-04F6744A10BD}">
      <dgm:prSet phldrT="[Text]" custT="1"/>
      <dgm:spPr>
        <a:solidFill>
          <a:srgbClr val="008A87"/>
        </a:solidFill>
      </dgm:spPr>
      <dgm:t>
        <a:bodyPr/>
        <a:lstStyle/>
        <a:p>
          <a:r>
            <a:rPr lang="en-US" sz="4000" dirty="0" smtClean="0"/>
            <a:t>150%</a:t>
          </a:r>
          <a:endParaRPr lang="en-US" sz="4000" dirty="0"/>
        </a:p>
      </dgm:t>
    </dgm:pt>
    <dgm:pt modelId="{4BA761C6-4A2B-469C-AD1B-B68936AD4635}" type="parTrans" cxnId="{9EFC28BC-F1BF-4418-907E-9F810ACEE1DE}">
      <dgm:prSet/>
      <dgm:spPr/>
      <dgm:t>
        <a:bodyPr/>
        <a:lstStyle/>
        <a:p>
          <a:endParaRPr lang="en-US"/>
        </a:p>
      </dgm:t>
    </dgm:pt>
    <dgm:pt modelId="{DD5164E0-FC01-4726-B6E9-9A0DF98EC37B}" type="sibTrans" cxnId="{9EFC28BC-F1BF-4418-907E-9F810ACEE1DE}">
      <dgm:prSet/>
      <dgm:spPr/>
      <dgm:t>
        <a:bodyPr/>
        <a:lstStyle/>
        <a:p>
          <a:endParaRPr lang="en-US"/>
        </a:p>
      </dgm:t>
    </dgm:pt>
    <dgm:pt modelId="{33D13CFD-808B-43AB-A96E-AA44C433E0F9}">
      <dgm:prSet phldrT="[Text]" custT="1"/>
      <dgm:spPr>
        <a:solidFill>
          <a:schemeClr val="bg1">
            <a:lumMod val="85000"/>
            <a:alpha val="89804"/>
          </a:schemeClr>
        </a:solidFill>
      </dgm:spPr>
      <dgm:t>
        <a:bodyPr/>
        <a:lstStyle/>
        <a:p>
          <a:pPr>
            <a:buNone/>
          </a:pPr>
          <a:r>
            <a:rPr lang="en-US" sz="2800" dirty="0" smtClean="0"/>
            <a:t>Dividend</a:t>
          </a:r>
          <a:endParaRPr lang="en-US" sz="2800" dirty="0"/>
        </a:p>
      </dgm:t>
    </dgm:pt>
    <dgm:pt modelId="{22010E93-4928-4A49-909F-E2E597442828}" type="parTrans" cxnId="{E343ED74-5A7D-4359-AC23-BA10D419D1EC}">
      <dgm:prSet/>
      <dgm:spPr/>
      <dgm:t>
        <a:bodyPr/>
        <a:lstStyle/>
        <a:p>
          <a:endParaRPr lang="en-US"/>
        </a:p>
      </dgm:t>
    </dgm:pt>
    <dgm:pt modelId="{A6C5EC2B-D6FE-4185-93DF-4D4EE21D4269}" type="sibTrans" cxnId="{E343ED74-5A7D-4359-AC23-BA10D419D1EC}">
      <dgm:prSet/>
      <dgm:spPr/>
      <dgm:t>
        <a:bodyPr/>
        <a:lstStyle/>
        <a:p>
          <a:endParaRPr lang="en-US"/>
        </a:p>
      </dgm:t>
    </dgm:pt>
    <dgm:pt modelId="{DB7B4BFB-7C7A-45C3-A1A8-D841207D2074}">
      <dgm:prSet phldrT="[Text]" custT="1"/>
      <dgm:spPr>
        <a:solidFill>
          <a:srgbClr val="008A87"/>
        </a:solidFill>
      </dgm:spPr>
      <dgm:t>
        <a:bodyPr/>
        <a:lstStyle/>
        <a:p>
          <a:r>
            <a:rPr lang="en-US" sz="4000" dirty="0" err="1" smtClean="0"/>
            <a:t>Rs</a:t>
          </a:r>
          <a:r>
            <a:rPr lang="en-US" sz="4000" dirty="0" smtClean="0"/>
            <a:t>. 15.49</a:t>
          </a:r>
          <a:endParaRPr lang="en-US" sz="4000" dirty="0"/>
        </a:p>
      </dgm:t>
    </dgm:pt>
    <dgm:pt modelId="{9AB64EE5-8447-4EC0-B551-AD6F83047914}" type="parTrans" cxnId="{60D142BE-319C-4EC1-B8C4-4E884B601FF2}">
      <dgm:prSet/>
      <dgm:spPr/>
      <dgm:t>
        <a:bodyPr/>
        <a:lstStyle/>
        <a:p>
          <a:endParaRPr lang="en-US"/>
        </a:p>
      </dgm:t>
    </dgm:pt>
    <dgm:pt modelId="{7F1304BA-02CF-440F-914F-5B8A7C33FC99}" type="sibTrans" cxnId="{60D142BE-319C-4EC1-B8C4-4E884B601FF2}">
      <dgm:prSet/>
      <dgm:spPr/>
      <dgm:t>
        <a:bodyPr/>
        <a:lstStyle/>
        <a:p>
          <a:endParaRPr lang="en-US"/>
        </a:p>
      </dgm:t>
    </dgm:pt>
    <dgm:pt modelId="{216C101A-7282-4F3F-934A-A49B1E50824D}">
      <dgm:prSet phldrT="[Text]" custT="1"/>
      <dgm:spPr>
        <a:solidFill>
          <a:schemeClr val="bg1">
            <a:lumMod val="85000"/>
            <a:alpha val="89804"/>
          </a:schemeClr>
        </a:solidFill>
      </dgm:spPr>
      <dgm:t>
        <a:bodyPr/>
        <a:lstStyle/>
        <a:p>
          <a:pPr>
            <a:buNone/>
          </a:pPr>
          <a:r>
            <a:rPr lang="en-US" sz="2800" dirty="0"/>
            <a:t>Earnings per </a:t>
          </a:r>
          <a:r>
            <a:rPr lang="en-US" sz="2800" dirty="0" smtClean="0"/>
            <a:t>Share</a:t>
          </a:r>
          <a:endParaRPr lang="en-US" sz="2800" dirty="0"/>
        </a:p>
      </dgm:t>
    </dgm:pt>
    <dgm:pt modelId="{DBF69ACE-B20C-42EF-B3DC-1EFB5DB4A17B}" type="parTrans" cxnId="{DA29AE3C-0013-4C61-8E6B-C6C65149EA5A}">
      <dgm:prSet/>
      <dgm:spPr/>
      <dgm:t>
        <a:bodyPr/>
        <a:lstStyle/>
        <a:p>
          <a:endParaRPr lang="en-US"/>
        </a:p>
      </dgm:t>
    </dgm:pt>
    <dgm:pt modelId="{380D5ECF-B4B3-4FB3-8809-F865C626A745}" type="sibTrans" cxnId="{DA29AE3C-0013-4C61-8E6B-C6C65149EA5A}">
      <dgm:prSet/>
      <dgm:spPr/>
      <dgm:t>
        <a:bodyPr/>
        <a:lstStyle/>
        <a:p>
          <a:endParaRPr lang="en-US"/>
        </a:p>
      </dgm:t>
    </dgm:pt>
    <dgm:pt modelId="{B1DDFD25-B33F-454A-8465-3C9274D61069}" type="pres">
      <dgm:prSet presAssocID="{8FE8FC8F-1609-4174-B704-68A62F8F30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B1AE68-E4E7-4A22-9412-02219887ED06}" type="pres">
      <dgm:prSet presAssocID="{C4AF3454-1786-4ED4-A143-F4B19CA1FB48}" presName="linNode" presStyleCnt="0"/>
      <dgm:spPr/>
    </dgm:pt>
    <dgm:pt modelId="{1E714A0B-20C8-40EE-9329-83878CD5D079}" type="pres">
      <dgm:prSet presAssocID="{C4AF3454-1786-4ED4-A143-F4B19CA1FB48}" presName="parentText" presStyleLbl="node1" presStyleIdx="0" presStyleCnt="4" custLinFactX="588" custLinFactNeighborX="100000" custLinFactNeighborY="-19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6BAE0-F9E0-45C2-BDDB-E9C10EE25C3F}" type="pres">
      <dgm:prSet presAssocID="{C4AF3454-1786-4ED4-A143-F4B19CA1FB48}" presName="descendantText" presStyleLbl="alignAccFollowNode1" presStyleIdx="0" presStyleCnt="4" custAng="0" custLinFactNeighborX="-99038" custLinFactNeighborY="1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645D4-F1F4-4EE8-BC7C-696DFDDACB2E}" type="pres">
      <dgm:prSet presAssocID="{87F06C98-1D81-4508-A954-4D022E6AD21C}" presName="sp" presStyleCnt="0"/>
      <dgm:spPr/>
    </dgm:pt>
    <dgm:pt modelId="{4A0B15D3-355E-4D5D-A8D3-1AB9C5B179ED}" type="pres">
      <dgm:prSet presAssocID="{C1D256CA-31D0-4C5F-A37A-281B3775E3E6}" presName="linNode" presStyleCnt="0"/>
      <dgm:spPr/>
    </dgm:pt>
    <dgm:pt modelId="{0FE22BEF-0D8E-4594-A90F-44BE5462F6B0}" type="pres">
      <dgm:prSet presAssocID="{C1D256CA-31D0-4C5F-A37A-281B3775E3E6}" presName="parentText" presStyleLbl="node1" presStyleIdx="1" presStyleCnt="4" custLinFactX="588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D8EBE-09A7-4737-8F8A-AB4FD3D176C3}" type="pres">
      <dgm:prSet presAssocID="{C1D256CA-31D0-4C5F-A37A-281B3775E3E6}" presName="descendantText" presStyleLbl="alignAccFollowNode1" presStyleIdx="1" presStyleCnt="4" custLinFactNeighborX="-9903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70140-EE4F-4AB9-85A3-CEA338D974B4}" type="pres">
      <dgm:prSet presAssocID="{9E5326D3-3F0B-4C51-8862-C0E3A45A891C}" presName="sp" presStyleCnt="0"/>
      <dgm:spPr/>
    </dgm:pt>
    <dgm:pt modelId="{C4EFD190-CC83-4168-80BA-515E0D3F20A9}" type="pres">
      <dgm:prSet presAssocID="{DB7B4BFB-7C7A-45C3-A1A8-D841207D2074}" presName="linNode" presStyleCnt="0"/>
      <dgm:spPr/>
    </dgm:pt>
    <dgm:pt modelId="{C3080387-B962-4098-A2C0-08CBD299423B}" type="pres">
      <dgm:prSet presAssocID="{DB7B4BFB-7C7A-45C3-A1A8-D841207D2074}" presName="parentText" presStyleLbl="node1" presStyleIdx="2" presStyleCnt="4" custLinFactX="588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C7424-5B73-4C21-80B4-468FE019BCFE}" type="pres">
      <dgm:prSet presAssocID="{DB7B4BFB-7C7A-45C3-A1A8-D841207D2074}" presName="descendantText" presStyleLbl="alignAccFollowNode1" presStyleIdx="2" presStyleCnt="4" custLinFactNeighborX="-9903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DC370-A94A-4520-9046-FD36CA5EB86B}" type="pres">
      <dgm:prSet presAssocID="{7F1304BA-02CF-440F-914F-5B8A7C33FC99}" presName="sp" presStyleCnt="0"/>
      <dgm:spPr/>
    </dgm:pt>
    <dgm:pt modelId="{4CB0D030-D4AF-4B3F-96EC-E0E2BE5EA7A1}" type="pres">
      <dgm:prSet presAssocID="{C2C60665-0A4C-421A-BDE6-04F6744A10BD}" presName="linNode" presStyleCnt="0"/>
      <dgm:spPr/>
    </dgm:pt>
    <dgm:pt modelId="{FA3FB85D-D35F-44ED-9AB6-98F8A965EDF3}" type="pres">
      <dgm:prSet presAssocID="{C2C60665-0A4C-421A-BDE6-04F6744A10BD}" presName="parentText" presStyleLbl="node1" presStyleIdx="3" presStyleCnt="4" custLinFactX="588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AA05A-6537-4510-8E03-F15D72EB478C}" type="pres">
      <dgm:prSet presAssocID="{C2C60665-0A4C-421A-BDE6-04F6744A10BD}" presName="descendantText" presStyleLbl="alignAccFollowNode1" presStyleIdx="3" presStyleCnt="4" custLinFactNeighborX="-99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3FD88-A329-4249-9D94-34ECBCB97F54}" type="presOf" srcId="{E723F96B-234B-4EF8-A2D3-E2F9548031FD}" destId="{5C1D8EBE-09A7-4737-8F8A-AB4FD3D176C3}" srcOrd="0" destOrd="0" presId="urn:microsoft.com/office/officeart/2005/8/layout/vList5"/>
    <dgm:cxn modelId="{D166520E-4EBD-4850-90DC-89A28822BA2D}" type="presOf" srcId="{8FE8FC8F-1609-4174-B704-68A62F8F30E6}" destId="{B1DDFD25-B33F-454A-8465-3C9274D61069}" srcOrd="0" destOrd="0" presId="urn:microsoft.com/office/officeart/2005/8/layout/vList5"/>
    <dgm:cxn modelId="{8247CE63-68D7-499D-84AC-5C8421A69046}" type="presOf" srcId="{D6567329-0190-432F-9CC0-0ABB09340DC3}" destId="{CD96BAE0-F9E0-45C2-BDDB-E9C10EE25C3F}" srcOrd="0" destOrd="0" presId="urn:microsoft.com/office/officeart/2005/8/layout/vList5"/>
    <dgm:cxn modelId="{DD6AB4D1-A416-49A1-B495-2E621F4CEEFA}" type="presOf" srcId="{33D13CFD-808B-43AB-A96E-AA44C433E0F9}" destId="{2BAAA05A-6537-4510-8E03-F15D72EB478C}" srcOrd="0" destOrd="0" presId="urn:microsoft.com/office/officeart/2005/8/layout/vList5"/>
    <dgm:cxn modelId="{0A62070E-2DD7-4758-8AEA-6EA7AF96D40D}" srcId="{C4AF3454-1786-4ED4-A143-F4B19CA1FB48}" destId="{D6567329-0190-432F-9CC0-0ABB09340DC3}" srcOrd="0" destOrd="0" parTransId="{2B4EC331-9CD7-4963-97A5-E89BC3DF6D48}" sibTransId="{DBE370A1-E824-4558-8A27-25E45493DD12}"/>
    <dgm:cxn modelId="{8DFA6786-6330-4554-82C7-6761A440860C}" srcId="{C1D256CA-31D0-4C5F-A37A-281B3775E3E6}" destId="{E723F96B-234B-4EF8-A2D3-E2F9548031FD}" srcOrd="0" destOrd="0" parTransId="{7C7CF809-9590-43E7-A7C0-C70D74CD0191}" sibTransId="{10013E03-F661-44ED-AF8C-5EA214E14FB6}"/>
    <dgm:cxn modelId="{DA29AE3C-0013-4C61-8E6B-C6C65149EA5A}" srcId="{DB7B4BFB-7C7A-45C3-A1A8-D841207D2074}" destId="{216C101A-7282-4F3F-934A-A49B1E50824D}" srcOrd="0" destOrd="0" parTransId="{DBF69ACE-B20C-42EF-B3DC-1EFB5DB4A17B}" sibTransId="{380D5ECF-B4B3-4FB3-8809-F865C626A745}"/>
    <dgm:cxn modelId="{9EFC28BC-F1BF-4418-907E-9F810ACEE1DE}" srcId="{8FE8FC8F-1609-4174-B704-68A62F8F30E6}" destId="{C2C60665-0A4C-421A-BDE6-04F6744A10BD}" srcOrd="3" destOrd="0" parTransId="{4BA761C6-4A2B-469C-AD1B-B68936AD4635}" sibTransId="{DD5164E0-FC01-4726-B6E9-9A0DF98EC37B}"/>
    <dgm:cxn modelId="{FEF2D68F-E003-4CCA-9966-4246C1249D2A}" type="presOf" srcId="{C1D256CA-31D0-4C5F-A37A-281B3775E3E6}" destId="{0FE22BEF-0D8E-4594-A90F-44BE5462F6B0}" srcOrd="0" destOrd="0" presId="urn:microsoft.com/office/officeart/2005/8/layout/vList5"/>
    <dgm:cxn modelId="{D876A94A-4E06-4E2B-BAA9-FABA61BAC88A}" type="presOf" srcId="{DB7B4BFB-7C7A-45C3-A1A8-D841207D2074}" destId="{C3080387-B962-4098-A2C0-08CBD299423B}" srcOrd="0" destOrd="0" presId="urn:microsoft.com/office/officeart/2005/8/layout/vList5"/>
    <dgm:cxn modelId="{E343ED74-5A7D-4359-AC23-BA10D419D1EC}" srcId="{C2C60665-0A4C-421A-BDE6-04F6744A10BD}" destId="{33D13CFD-808B-43AB-A96E-AA44C433E0F9}" srcOrd="0" destOrd="0" parTransId="{22010E93-4928-4A49-909F-E2E597442828}" sibTransId="{A6C5EC2B-D6FE-4185-93DF-4D4EE21D4269}"/>
    <dgm:cxn modelId="{69CA0B80-CD6B-4B8D-B33F-52794A59FFAB}" srcId="{8FE8FC8F-1609-4174-B704-68A62F8F30E6}" destId="{C4AF3454-1786-4ED4-A143-F4B19CA1FB48}" srcOrd="0" destOrd="0" parTransId="{05F5298D-D478-4028-AB1A-7E3DC41E0A0E}" sibTransId="{87F06C98-1D81-4508-A954-4D022E6AD21C}"/>
    <dgm:cxn modelId="{EC8B788D-FA42-428C-B43C-063CC3CC7FAC}" type="presOf" srcId="{216C101A-7282-4F3F-934A-A49B1E50824D}" destId="{73DC7424-5B73-4C21-80B4-468FE019BCFE}" srcOrd="0" destOrd="0" presId="urn:microsoft.com/office/officeart/2005/8/layout/vList5"/>
    <dgm:cxn modelId="{9B94E9C9-FF4B-4D72-9C4F-9F3409132AA0}" type="presOf" srcId="{C2C60665-0A4C-421A-BDE6-04F6744A10BD}" destId="{FA3FB85D-D35F-44ED-9AB6-98F8A965EDF3}" srcOrd="0" destOrd="0" presId="urn:microsoft.com/office/officeart/2005/8/layout/vList5"/>
    <dgm:cxn modelId="{4F075A07-E731-48C6-846E-35B27444DC58}" srcId="{8FE8FC8F-1609-4174-B704-68A62F8F30E6}" destId="{C1D256CA-31D0-4C5F-A37A-281B3775E3E6}" srcOrd="1" destOrd="0" parTransId="{4997D420-E2D0-4444-BF94-4138994935C3}" sibTransId="{9E5326D3-3F0B-4C51-8862-C0E3A45A891C}"/>
    <dgm:cxn modelId="{60D142BE-319C-4EC1-B8C4-4E884B601FF2}" srcId="{8FE8FC8F-1609-4174-B704-68A62F8F30E6}" destId="{DB7B4BFB-7C7A-45C3-A1A8-D841207D2074}" srcOrd="2" destOrd="0" parTransId="{9AB64EE5-8447-4EC0-B551-AD6F83047914}" sibTransId="{7F1304BA-02CF-440F-914F-5B8A7C33FC99}"/>
    <dgm:cxn modelId="{6D22C331-E18E-4980-A9B5-FF6F17C3BD3C}" type="presOf" srcId="{C4AF3454-1786-4ED4-A143-F4B19CA1FB48}" destId="{1E714A0B-20C8-40EE-9329-83878CD5D079}" srcOrd="0" destOrd="0" presId="urn:microsoft.com/office/officeart/2005/8/layout/vList5"/>
    <dgm:cxn modelId="{A51E7B5C-734E-4CAC-9825-DACE6D2CDD50}" type="presParOf" srcId="{B1DDFD25-B33F-454A-8465-3C9274D61069}" destId="{87B1AE68-E4E7-4A22-9412-02219887ED06}" srcOrd="0" destOrd="0" presId="urn:microsoft.com/office/officeart/2005/8/layout/vList5"/>
    <dgm:cxn modelId="{5D729199-EE15-4ED6-B098-F99C90C46B2F}" type="presParOf" srcId="{87B1AE68-E4E7-4A22-9412-02219887ED06}" destId="{1E714A0B-20C8-40EE-9329-83878CD5D079}" srcOrd="0" destOrd="0" presId="urn:microsoft.com/office/officeart/2005/8/layout/vList5"/>
    <dgm:cxn modelId="{6A6CBBD6-B298-428C-BA15-B37232F047A4}" type="presParOf" srcId="{87B1AE68-E4E7-4A22-9412-02219887ED06}" destId="{CD96BAE0-F9E0-45C2-BDDB-E9C10EE25C3F}" srcOrd="1" destOrd="0" presId="urn:microsoft.com/office/officeart/2005/8/layout/vList5"/>
    <dgm:cxn modelId="{CB0D7AEE-BFF3-45D9-A7A6-F46F29CBC4AF}" type="presParOf" srcId="{B1DDFD25-B33F-454A-8465-3C9274D61069}" destId="{98F645D4-F1F4-4EE8-BC7C-696DFDDACB2E}" srcOrd="1" destOrd="0" presId="urn:microsoft.com/office/officeart/2005/8/layout/vList5"/>
    <dgm:cxn modelId="{13AEF354-7586-4E43-A22E-F894B2401A37}" type="presParOf" srcId="{B1DDFD25-B33F-454A-8465-3C9274D61069}" destId="{4A0B15D3-355E-4D5D-A8D3-1AB9C5B179ED}" srcOrd="2" destOrd="0" presId="urn:microsoft.com/office/officeart/2005/8/layout/vList5"/>
    <dgm:cxn modelId="{F123987A-31BB-4A22-BFF1-BA2011F43670}" type="presParOf" srcId="{4A0B15D3-355E-4D5D-A8D3-1AB9C5B179ED}" destId="{0FE22BEF-0D8E-4594-A90F-44BE5462F6B0}" srcOrd="0" destOrd="0" presId="urn:microsoft.com/office/officeart/2005/8/layout/vList5"/>
    <dgm:cxn modelId="{C6F2F912-DBB7-49CB-AE5E-470F7C4E10B0}" type="presParOf" srcId="{4A0B15D3-355E-4D5D-A8D3-1AB9C5B179ED}" destId="{5C1D8EBE-09A7-4737-8F8A-AB4FD3D176C3}" srcOrd="1" destOrd="0" presId="urn:microsoft.com/office/officeart/2005/8/layout/vList5"/>
    <dgm:cxn modelId="{E4D8552E-0D62-453C-BFE1-CB00981E27FE}" type="presParOf" srcId="{B1DDFD25-B33F-454A-8465-3C9274D61069}" destId="{8CD70140-EE4F-4AB9-85A3-CEA338D974B4}" srcOrd="3" destOrd="0" presId="urn:microsoft.com/office/officeart/2005/8/layout/vList5"/>
    <dgm:cxn modelId="{5FE360AF-70B6-4178-86A1-7EBD4391C1B3}" type="presParOf" srcId="{B1DDFD25-B33F-454A-8465-3C9274D61069}" destId="{C4EFD190-CC83-4168-80BA-515E0D3F20A9}" srcOrd="4" destOrd="0" presId="urn:microsoft.com/office/officeart/2005/8/layout/vList5"/>
    <dgm:cxn modelId="{79E015F4-1B63-437E-AF80-4FD362F7E77E}" type="presParOf" srcId="{C4EFD190-CC83-4168-80BA-515E0D3F20A9}" destId="{C3080387-B962-4098-A2C0-08CBD299423B}" srcOrd="0" destOrd="0" presId="urn:microsoft.com/office/officeart/2005/8/layout/vList5"/>
    <dgm:cxn modelId="{4F4E91F8-C840-478E-A68E-01680BEA2706}" type="presParOf" srcId="{C4EFD190-CC83-4168-80BA-515E0D3F20A9}" destId="{73DC7424-5B73-4C21-80B4-468FE019BCFE}" srcOrd="1" destOrd="0" presId="urn:microsoft.com/office/officeart/2005/8/layout/vList5"/>
    <dgm:cxn modelId="{AAB835E8-652D-43CD-8C34-3606707E9B73}" type="presParOf" srcId="{B1DDFD25-B33F-454A-8465-3C9274D61069}" destId="{5A0DC370-A94A-4520-9046-FD36CA5EB86B}" srcOrd="5" destOrd="0" presId="urn:microsoft.com/office/officeart/2005/8/layout/vList5"/>
    <dgm:cxn modelId="{000FD308-D041-404C-955F-24DC90A754CC}" type="presParOf" srcId="{B1DDFD25-B33F-454A-8465-3C9274D61069}" destId="{4CB0D030-D4AF-4B3F-96EC-E0E2BE5EA7A1}" srcOrd="6" destOrd="0" presId="urn:microsoft.com/office/officeart/2005/8/layout/vList5"/>
    <dgm:cxn modelId="{AC7905E7-88B1-4FAC-AC38-12B8FB18FE6F}" type="presParOf" srcId="{4CB0D030-D4AF-4B3F-96EC-E0E2BE5EA7A1}" destId="{FA3FB85D-D35F-44ED-9AB6-98F8A965EDF3}" srcOrd="0" destOrd="0" presId="urn:microsoft.com/office/officeart/2005/8/layout/vList5"/>
    <dgm:cxn modelId="{A7915D93-7C72-49CD-B4CB-29C305F24AFF}" type="presParOf" srcId="{4CB0D030-D4AF-4B3F-96EC-E0E2BE5EA7A1}" destId="{2BAAA05A-6537-4510-8E03-F15D72EB47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7B2978-3378-4628-A222-EB9392D25A3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K"/>
        </a:p>
      </dgm:t>
    </dgm:pt>
    <dgm:pt modelId="{66B2D7D9-931D-470B-939A-1674ED16B819}">
      <dgm:prSet phldrT="[Text]"/>
      <dgm:spPr/>
      <dgm:t>
        <a:bodyPr/>
        <a:lstStyle/>
        <a:p>
          <a:r>
            <a:rPr lang="en-US" dirty="0"/>
            <a:t>Grow Value of Business</a:t>
          </a:r>
          <a:endParaRPr lang="en-PK" dirty="0"/>
        </a:p>
      </dgm:t>
    </dgm:pt>
    <dgm:pt modelId="{1A2503F7-C5D3-447F-A76B-0CFA478A3BDA}" type="parTrans" cxnId="{A6662A02-06E5-4D1A-A39E-7BA65870B20D}">
      <dgm:prSet/>
      <dgm:spPr/>
      <dgm:t>
        <a:bodyPr/>
        <a:lstStyle/>
        <a:p>
          <a:endParaRPr lang="en-PK"/>
        </a:p>
      </dgm:t>
    </dgm:pt>
    <dgm:pt modelId="{6A95D584-1FB7-4627-94EF-B125033204F7}" type="sibTrans" cxnId="{A6662A02-06E5-4D1A-A39E-7BA65870B20D}">
      <dgm:prSet/>
      <dgm:spPr/>
      <dgm:t>
        <a:bodyPr/>
        <a:lstStyle/>
        <a:p>
          <a:endParaRPr lang="en-PK"/>
        </a:p>
      </dgm:t>
    </dgm:pt>
    <dgm:pt modelId="{E523561D-4120-4530-BBE2-00B53CAFC127}">
      <dgm:prSet phldrT="[Text]"/>
      <dgm:spPr/>
      <dgm:t>
        <a:bodyPr/>
        <a:lstStyle/>
        <a:p>
          <a:r>
            <a:rPr lang="en-US" dirty="0"/>
            <a:t>Focus on Retail through Multi-Channel Distribution</a:t>
          </a:r>
          <a:endParaRPr lang="en-PK" dirty="0"/>
        </a:p>
      </dgm:t>
    </dgm:pt>
    <dgm:pt modelId="{855AEAB3-849A-439C-BCA0-9480AC908684}" type="parTrans" cxnId="{6A06E025-9A38-4BA8-947D-A1FA9E0E37A0}">
      <dgm:prSet/>
      <dgm:spPr/>
      <dgm:t>
        <a:bodyPr/>
        <a:lstStyle/>
        <a:p>
          <a:endParaRPr lang="en-PK"/>
        </a:p>
      </dgm:t>
    </dgm:pt>
    <dgm:pt modelId="{EB022820-91E2-4AA3-921E-622A2C954863}" type="sibTrans" cxnId="{6A06E025-9A38-4BA8-947D-A1FA9E0E37A0}">
      <dgm:prSet/>
      <dgm:spPr/>
      <dgm:t>
        <a:bodyPr/>
        <a:lstStyle/>
        <a:p>
          <a:endParaRPr lang="en-PK"/>
        </a:p>
      </dgm:t>
    </dgm:pt>
    <dgm:pt modelId="{3EE876B9-D175-436A-B079-8373E276F2ED}">
      <dgm:prSet phldrT="[Text]"/>
      <dgm:spPr/>
      <dgm:t>
        <a:bodyPr/>
        <a:lstStyle/>
        <a:p>
          <a:r>
            <a:rPr lang="en-US" dirty="0"/>
            <a:t>Customer Journey and Customer Centric Products</a:t>
          </a:r>
          <a:endParaRPr lang="en-PK" dirty="0"/>
        </a:p>
      </dgm:t>
    </dgm:pt>
    <dgm:pt modelId="{0ECF75FC-52B6-4EBD-AF57-2747DCC5AAAA}" type="parTrans" cxnId="{620790A1-13AC-4C62-8AF0-C7100DF86A94}">
      <dgm:prSet/>
      <dgm:spPr/>
      <dgm:t>
        <a:bodyPr/>
        <a:lstStyle/>
        <a:p>
          <a:endParaRPr lang="en-PK"/>
        </a:p>
      </dgm:t>
    </dgm:pt>
    <dgm:pt modelId="{E3DD73EB-9E3D-4457-AB3E-A36DFD574C40}" type="sibTrans" cxnId="{620790A1-13AC-4C62-8AF0-C7100DF86A94}">
      <dgm:prSet/>
      <dgm:spPr/>
      <dgm:t>
        <a:bodyPr/>
        <a:lstStyle/>
        <a:p>
          <a:endParaRPr lang="en-PK"/>
        </a:p>
      </dgm:t>
    </dgm:pt>
    <dgm:pt modelId="{4D87E4D9-4A0C-4053-96C6-035621B68AD0}">
      <dgm:prSet phldrT="[Text]"/>
      <dgm:spPr/>
      <dgm:t>
        <a:bodyPr/>
        <a:lstStyle/>
        <a:p>
          <a:r>
            <a:rPr lang="en-US" dirty="0"/>
            <a:t>Use technology as a business enabler, a means to an end</a:t>
          </a:r>
          <a:endParaRPr lang="en-PK" dirty="0"/>
        </a:p>
      </dgm:t>
    </dgm:pt>
    <dgm:pt modelId="{D5A70720-6887-42ED-8FDF-1D1441A73564}" type="parTrans" cxnId="{ED385CD8-D9D5-4DF8-BF93-1B8A48523007}">
      <dgm:prSet/>
      <dgm:spPr/>
      <dgm:t>
        <a:bodyPr/>
        <a:lstStyle/>
        <a:p>
          <a:endParaRPr lang="en-PK"/>
        </a:p>
      </dgm:t>
    </dgm:pt>
    <dgm:pt modelId="{CD81E52C-7484-41D1-AEA0-7B21D094768B}" type="sibTrans" cxnId="{ED385CD8-D9D5-4DF8-BF93-1B8A48523007}">
      <dgm:prSet/>
      <dgm:spPr/>
      <dgm:t>
        <a:bodyPr/>
        <a:lstStyle/>
        <a:p>
          <a:endParaRPr lang="en-PK"/>
        </a:p>
      </dgm:t>
    </dgm:pt>
    <dgm:pt modelId="{C908D00C-EBF9-4879-A65A-1DAE610BF453}">
      <dgm:prSet phldrT="[Text]"/>
      <dgm:spPr/>
      <dgm:t>
        <a:bodyPr/>
        <a:lstStyle/>
        <a:p>
          <a:r>
            <a:rPr lang="en-US" dirty="0"/>
            <a:t>Superior business quality to deliver enhanced customer and shareholder value</a:t>
          </a:r>
          <a:endParaRPr lang="en-PK" dirty="0"/>
        </a:p>
      </dgm:t>
    </dgm:pt>
    <dgm:pt modelId="{C9804917-AFBB-4C2B-9248-1020A5383900}" type="parTrans" cxnId="{AB9ADC95-7AD8-4EA2-9FC2-1E72FCA2C707}">
      <dgm:prSet/>
      <dgm:spPr/>
      <dgm:t>
        <a:bodyPr/>
        <a:lstStyle/>
        <a:p>
          <a:endParaRPr lang="en-PK"/>
        </a:p>
      </dgm:t>
    </dgm:pt>
    <dgm:pt modelId="{1BEB3063-A331-4F6E-808A-C96D138E1606}" type="sibTrans" cxnId="{AB9ADC95-7AD8-4EA2-9FC2-1E72FCA2C707}">
      <dgm:prSet/>
      <dgm:spPr/>
      <dgm:t>
        <a:bodyPr/>
        <a:lstStyle/>
        <a:p>
          <a:endParaRPr lang="en-PK"/>
        </a:p>
      </dgm:t>
    </dgm:pt>
    <dgm:pt modelId="{54DE8CC0-08DD-48D4-BAC6-35AA5DB30297}" type="pres">
      <dgm:prSet presAssocID="{E07B2978-3378-4628-A222-EB9392D25A3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CB656B-B63E-4F0E-B78D-397596FAC05D}" type="pres">
      <dgm:prSet presAssocID="{E07B2978-3378-4628-A222-EB9392D25A31}" presName="matrix" presStyleCnt="0"/>
      <dgm:spPr/>
    </dgm:pt>
    <dgm:pt modelId="{BF289EB3-1101-4481-B7C3-12089695F0F0}" type="pres">
      <dgm:prSet presAssocID="{E07B2978-3378-4628-A222-EB9392D25A31}" presName="tile1" presStyleLbl="node1" presStyleIdx="0" presStyleCnt="4"/>
      <dgm:spPr/>
      <dgm:t>
        <a:bodyPr/>
        <a:lstStyle/>
        <a:p>
          <a:endParaRPr lang="en-US"/>
        </a:p>
      </dgm:t>
    </dgm:pt>
    <dgm:pt modelId="{3D7D5BC5-3097-4E9E-A07C-5433ED3263D4}" type="pres">
      <dgm:prSet presAssocID="{E07B2978-3378-4628-A222-EB9392D25A3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940AF-8F9A-482C-ACAB-321C93AB4C98}" type="pres">
      <dgm:prSet presAssocID="{E07B2978-3378-4628-A222-EB9392D25A31}" presName="tile2" presStyleLbl="node1" presStyleIdx="1" presStyleCnt="4"/>
      <dgm:spPr/>
      <dgm:t>
        <a:bodyPr/>
        <a:lstStyle/>
        <a:p>
          <a:endParaRPr lang="en-US"/>
        </a:p>
      </dgm:t>
    </dgm:pt>
    <dgm:pt modelId="{EBC1B371-08F0-48DE-988B-7C92ED64D564}" type="pres">
      <dgm:prSet presAssocID="{E07B2978-3378-4628-A222-EB9392D25A3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57EF9-96BF-499B-84DA-278325510C6A}" type="pres">
      <dgm:prSet presAssocID="{E07B2978-3378-4628-A222-EB9392D25A31}" presName="tile3" presStyleLbl="node1" presStyleIdx="2" presStyleCnt="4"/>
      <dgm:spPr/>
      <dgm:t>
        <a:bodyPr/>
        <a:lstStyle/>
        <a:p>
          <a:endParaRPr lang="en-US"/>
        </a:p>
      </dgm:t>
    </dgm:pt>
    <dgm:pt modelId="{37606791-7CB0-4EE4-BAA2-78691599B6D7}" type="pres">
      <dgm:prSet presAssocID="{E07B2978-3378-4628-A222-EB9392D25A3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E2267-6B17-4DA5-91F4-6C880DC8E175}" type="pres">
      <dgm:prSet presAssocID="{E07B2978-3378-4628-A222-EB9392D25A31}" presName="tile4" presStyleLbl="node1" presStyleIdx="3" presStyleCnt="4"/>
      <dgm:spPr/>
      <dgm:t>
        <a:bodyPr/>
        <a:lstStyle/>
        <a:p>
          <a:endParaRPr lang="en-US"/>
        </a:p>
      </dgm:t>
    </dgm:pt>
    <dgm:pt modelId="{236E9DBB-F4B2-4F34-9A1C-7208AB204EBC}" type="pres">
      <dgm:prSet presAssocID="{E07B2978-3378-4628-A222-EB9392D25A3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5A140-D067-4617-B235-1FCE2EB1675C}" type="pres">
      <dgm:prSet presAssocID="{E07B2978-3378-4628-A222-EB9392D25A3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59485-6E48-4CA8-970C-9BC22D134432}" type="presOf" srcId="{3EE876B9-D175-436A-B079-8373E276F2ED}" destId="{EBC1B371-08F0-48DE-988B-7C92ED64D564}" srcOrd="1" destOrd="0" presId="urn:microsoft.com/office/officeart/2005/8/layout/matrix1"/>
    <dgm:cxn modelId="{7339A17A-E834-479F-82B1-19FD55CF73DD}" type="presOf" srcId="{C908D00C-EBF9-4879-A65A-1DAE610BF453}" destId="{ACEE2267-6B17-4DA5-91F4-6C880DC8E175}" srcOrd="0" destOrd="0" presId="urn:microsoft.com/office/officeart/2005/8/layout/matrix1"/>
    <dgm:cxn modelId="{6A06E025-9A38-4BA8-947D-A1FA9E0E37A0}" srcId="{66B2D7D9-931D-470B-939A-1674ED16B819}" destId="{E523561D-4120-4530-BBE2-00B53CAFC127}" srcOrd="0" destOrd="0" parTransId="{855AEAB3-849A-439C-BCA0-9480AC908684}" sibTransId="{EB022820-91E2-4AA3-921E-622A2C954863}"/>
    <dgm:cxn modelId="{7C1FFD8D-2AFE-4912-A520-6803AC715EDC}" type="presOf" srcId="{C908D00C-EBF9-4879-A65A-1DAE610BF453}" destId="{236E9DBB-F4B2-4F34-9A1C-7208AB204EBC}" srcOrd="1" destOrd="0" presId="urn:microsoft.com/office/officeart/2005/8/layout/matrix1"/>
    <dgm:cxn modelId="{52BF2E59-BC11-4557-BADE-7932327DC5A4}" type="presOf" srcId="{4D87E4D9-4A0C-4053-96C6-035621B68AD0}" destId="{37606791-7CB0-4EE4-BAA2-78691599B6D7}" srcOrd="1" destOrd="0" presId="urn:microsoft.com/office/officeart/2005/8/layout/matrix1"/>
    <dgm:cxn modelId="{4AC62E53-99F6-47F4-B9F6-BFD43C5177E9}" type="presOf" srcId="{4D87E4D9-4A0C-4053-96C6-035621B68AD0}" destId="{69357EF9-96BF-499B-84DA-278325510C6A}" srcOrd="0" destOrd="0" presId="urn:microsoft.com/office/officeart/2005/8/layout/matrix1"/>
    <dgm:cxn modelId="{620790A1-13AC-4C62-8AF0-C7100DF86A94}" srcId="{66B2D7D9-931D-470B-939A-1674ED16B819}" destId="{3EE876B9-D175-436A-B079-8373E276F2ED}" srcOrd="1" destOrd="0" parTransId="{0ECF75FC-52B6-4EBD-AF57-2747DCC5AAAA}" sibTransId="{E3DD73EB-9E3D-4457-AB3E-A36DFD574C40}"/>
    <dgm:cxn modelId="{0475B7AD-56AF-4EDD-9456-0F48A452780A}" type="presOf" srcId="{E523561D-4120-4530-BBE2-00B53CAFC127}" destId="{3D7D5BC5-3097-4E9E-A07C-5433ED3263D4}" srcOrd="1" destOrd="0" presId="urn:microsoft.com/office/officeart/2005/8/layout/matrix1"/>
    <dgm:cxn modelId="{86796E6A-BB01-4E3D-9973-8B84FF9AFD9E}" type="presOf" srcId="{66B2D7D9-931D-470B-939A-1674ED16B819}" destId="{4595A140-D067-4617-B235-1FCE2EB1675C}" srcOrd="0" destOrd="0" presId="urn:microsoft.com/office/officeart/2005/8/layout/matrix1"/>
    <dgm:cxn modelId="{A6662A02-06E5-4D1A-A39E-7BA65870B20D}" srcId="{E07B2978-3378-4628-A222-EB9392D25A31}" destId="{66B2D7D9-931D-470B-939A-1674ED16B819}" srcOrd="0" destOrd="0" parTransId="{1A2503F7-C5D3-447F-A76B-0CFA478A3BDA}" sibTransId="{6A95D584-1FB7-4627-94EF-B125033204F7}"/>
    <dgm:cxn modelId="{16C6357A-A8D6-4B41-94CE-A4217160CA90}" type="presOf" srcId="{E07B2978-3378-4628-A222-EB9392D25A31}" destId="{54DE8CC0-08DD-48D4-BAC6-35AA5DB30297}" srcOrd="0" destOrd="0" presId="urn:microsoft.com/office/officeart/2005/8/layout/matrix1"/>
    <dgm:cxn modelId="{AB9ADC95-7AD8-4EA2-9FC2-1E72FCA2C707}" srcId="{66B2D7D9-931D-470B-939A-1674ED16B819}" destId="{C908D00C-EBF9-4879-A65A-1DAE610BF453}" srcOrd="3" destOrd="0" parTransId="{C9804917-AFBB-4C2B-9248-1020A5383900}" sibTransId="{1BEB3063-A331-4F6E-808A-C96D138E1606}"/>
    <dgm:cxn modelId="{BA76CF2D-F31D-4ADF-8EB3-8977F189027D}" type="presOf" srcId="{E523561D-4120-4530-BBE2-00B53CAFC127}" destId="{BF289EB3-1101-4481-B7C3-12089695F0F0}" srcOrd="0" destOrd="0" presId="urn:microsoft.com/office/officeart/2005/8/layout/matrix1"/>
    <dgm:cxn modelId="{ED385CD8-D9D5-4DF8-BF93-1B8A48523007}" srcId="{66B2D7D9-931D-470B-939A-1674ED16B819}" destId="{4D87E4D9-4A0C-4053-96C6-035621B68AD0}" srcOrd="2" destOrd="0" parTransId="{D5A70720-6887-42ED-8FDF-1D1441A73564}" sibTransId="{CD81E52C-7484-41D1-AEA0-7B21D094768B}"/>
    <dgm:cxn modelId="{659F796D-546E-4EE1-81B8-A7B536F2B1B0}" type="presOf" srcId="{3EE876B9-D175-436A-B079-8373E276F2ED}" destId="{39B940AF-8F9A-482C-ACAB-321C93AB4C98}" srcOrd="0" destOrd="0" presId="urn:microsoft.com/office/officeart/2005/8/layout/matrix1"/>
    <dgm:cxn modelId="{099CE609-2238-455F-ADD1-4EB9879DCBB6}" type="presParOf" srcId="{54DE8CC0-08DD-48D4-BAC6-35AA5DB30297}" destId="{03CB656B-B63E-4F0E-B78D-397596FAC05D}" srcOrd="0" destOrd="0" presId="urn:microsoft.com/office/officeart/2005/8/layout/matrix1"/>
    <dgm:cxn modelId="{3CAAEB39-3507-4616-97A4-AA623959324A}" type="presParOf" srcId="{03CB656B-B63E-4F0E-B78D-397596FAC05D}" destId="{BF289EB3-1101-4481-B7C3-12089695F0F0}" srcOrd="0" destOrd="0" presId="urn:microsoft.com/office/officeart/2005/8/layout/matrix1"/>
    <dgm:cxn modelId="{A19B466A-FF6B-43AF-9C50-B493040F01D9}" type="presParOf" srcId="{03CB656B-B63E-4F0E-B78D-397596FAC05D}" destId="{3D7D5BC5-3097-4E9E-A07C-5433ED3263D4}" srcOrd="1" destOrd="0" presId="urn:microsoft.com/office/officeart/2005/8/layout/matrix1"/>
    <dgm:cxn modelId="{C98077D8-4504-4B71-857A-BBC1579C4AFB}" type="presParOf" srcId="{03CB656B-B63E-4F0E-B78D-397596FAC05D}" destId="{39B940AF-8F9A-482C-ACAB-321C93AB4C98}" srcOrd="2" destOrd="0" presId="urn:microsoft.com/office/officeart/2005/8/layout/matrix1"/>
    <dgm:cxn modelId="{4B8AE8BC-EF8E-4A78-8675-86D532F07136}" type="presParOf" srcId="{03CB656B-B63E-4F0E-B78D-397596FAC05D}" destId="{EBC1B371-08F0-48DE-988B-7C92ED64D564}" srcOrd="3" destOrd="0" presId="urn:microsoft.com/office/officeart/2005/8/layout/matrix1"/>
    <dgm:cxn modelId="{4C4121B6-75A1-45BB-B3C0-2F980509E602}" type="presParOf" srcId="{03CB656B-B63E-4F0E-B78D-397596FAC05D}" destId="{69357EF9-96BF-499B-84DA-278325510C6A}" srcOrd="4" destOrd="0" presId="urn:microsoft.com/office/officeart/2005/8/layout/matrix1"/>
    <dgm:cxn modelId="{A2E86631-92F1-402A-B293-F0759A0DC2B4}" type="presParOf" srcId="{03CB656B-B63E-4F0E-B78D-397596FAC05D}" destId="{37606791-7CB0-4EE4-BAA2-78691599B6D7}" srcOrd="5" destOrd="0" presId="urn:microsoft.com/office/officeart/2005/8/layout/matrix1"/>
    <dgm:cxn modelId="{A29EB373-1D07-4AE1-AD44-A629EC2E076E}" type="presParOf" srcId="{03CB656B-B63E-4F0E-B78D-397596FAC05D}" destId="{ACEE2267-6B17-4DA5-91F4-6C880DC8E175}" srcOrd="6" destOrd="0" presId="urn:microsoft.com/office/officeart/2005/8/layout/matrix1"/>
    <dgm:cxn modelId="{ED597562-C7EA-45A9-8932-22E12EF43B94}" type="presParOf" srcId="{03CB656B-B63E-4F0E-B78D-397596FAC05D}" destId="{236E9DBB-F4B2-4F34-9A1C-7208AB204EBC}" srcOrd="7" destOrd="0" presId="urn:microsoft.com/office/officeart/2005/8/layout/matrix1"/>
    <dgm:cxn modelId="{CC1B70C2-969F-4C4C-B218-E7405332D8E6}" type="presParOf" srcId="{54DE8CC0-08DD-48D4-BAC6-35AA5DB30297}" destId="{4595A140-D067-4617-B235-1FCE2EB1675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6BAE0-F9E0-45C2-BDDB-E9C10EE25C3F}">
      <dsp:nvSpPr>
        <dsp:cNvPr id="0" name=""/>
        <dsp:cNvSpPr/>
      </dsp:nvSpPr>
      <dsp:spPr>
        <a:xfrm rot="5400000">
          <a:off x="2182993" y="-2030057"/>
          <a:ext cx="892231" cy="5201920"/>
        </a:xfrm>
        <a:prstGeom prst="round2SameRect">
          <a:avLst/>
        </a:prstGeom>
        <a:solidFill>
          <a:schemeClr val="bg1">
            <a:lumMod val="85000"/>
            <a:alpha val="89804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Shareholders Equity	</a:t>
          </a:r>
          <a:endParaRPr lang="en-US" sz="2800" kern="1200" dirty="0"/>
        </a:p>
      </dsp:txBody>
      <dsp:txXfrm rot="-5400000">
        <a:off x="28149" y="168342"/>
        <a:ext cx="5158365" cy="805121"/>
      </dsp:txXfrm>
    </dsp:sp>
    <dsp:sp modelId="{1E714A0B-20C8-40EE-9329-83878CD5D079}">
      <dsp:nvSpPr>
        <dsp:cNvPr id="0" name=""/>
        <dsp:cNvSpPr/>
      </dsp:nvSpPr>
      <dsp:spPr>
        <a:xfrm>
          <a:off x="5201920" y="0"/>
          <a:ext cx="2926080" cy="1115289"/>
        </a:xfrm>
        <a:prstGeom prst="roundRect">
          <a:avLst/>
        </a:prstGeom>
        <a:solidFill>
          <a:srgbClr val="008A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5.9 </a:t>
          </a:r>
          <a:r>
            <a:rPr lang="en-US" sz="4000" kern="1200" dirty="0" err="1" smtClean="0"/>
            <a:t>Bn</a:t>
          </a:r>
          <a:endParaRPr lang="en-US" sz="4000" kern="1200" dirty="0"/>
        </a:p>
      </dsp:txBody>
      <dsp:txXfrm>
        <a:off x="5256364" y="54444"/>
        <a:ext cx="2817192" cy="1006401"/>
      </dsp:txXfrm>
    </dsp:sp>
    <dsp:sp modelId="{5C1D8EBE-09A7-4737-8F8A-AB4FD3D176C3}">
      <dsp:nvSpPr>
        <dsp:cNvPr id="0" name=""/>
        <dsp:cNvSpPr/>
      </dsp:nvSpPr>
      <dsp:spPr>
        <a:xfrm rot="5400000">
          <a:off x="2182993" y="-869942"/>
          <a:ext cx="892231" cy="5201920"/>
        </a:xfrm>
        <a:prstGeom prst="round2SameRect">
          <a:avLst/>
        </a:prstGeom>
        <a:solidFill>
          <a:schemeClr val="bg1">
            <a:lumMod val="85000"/>
            <a:alpha val="89804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Return on Equity</a:t>
          </a:r>
        </a:p>
      </dsp:txBody>
      <dsp:txXfrm rot="-5400000">
        <a:off x="28149" y="1328457"/>
        <a:ext cx="5158365" cy="805121"/>
      </dsp:txXfrm>
    </dsp:sp>
    <dsp:sp modelId="{0FE22BEF-0D8E-4594-A90F-44BE5462F6B0}">
      <dsp:nvSpPr>
        <dsp:cNvPr id="0" name=""/>
        <dsp:cNvSpPr/>
      </dsp:nvSpPr>
      <dsp:spPr>
        <a:xfrm>
          <a:off x="5201920" y="1173372"/>
          <a:ext cx="2926080" cy="1115289"/>
        </a:xfrm>
        <a:prstGeom prst="roundRect">
          <a:avLst/>
        </a:prstGeom>
        <a:solidFill>
          <a:srgbClr val="008A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26.2%</a:t>
          </a:r>
        </a:p>
      </dsp:txBody>
      <dsp:txXfrm>
        <a:off x="5256364" y="1227816"/>
        <a:ext cx="2817192" cy="1006401"/>
      </dsp:txXfrm>
    </dsp:sp>
    <dsp:sp modelId="{73DC7424-5B73-4C21-80B4-468FE019BCFE}">
      <dsp:nvSpPr>
        <dsp:cNvPr id="0" name=""/>
        <dsp:cNvSpPr/>
      </dsp:nvSpPr>
      <dsp:spPr>
        <a:xfrm rot="5400000">
          <a:off x="2182993" y="301111"/>
          <a:ext cx="892231" cy="5201920"/>
        </a:xfrm>
        <a:prstGeom prst="round2SameRect">
          <a:avLst/>
        </a:prstGeom>
        <a:solidFill>
          <a:schemeClr val="bg1">
            <a:lumMod val="85000"/>
            <a:alpha val="89804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Earnings per </a:t>
          </a:r>
          <a:r>
            <a:rPr lang="en-US" sz="2800" kern="1200" dirty="0" smtClean="0"/>
            <a:t>Share</a:t>
          </a:r>
          <a:endParaRPr lang="en-US" sz="2800" kern="1200" dirty="0"/>
        </a:p>
      </dsp:txBody>
      <dsp:txXfrm rot="-5400000">
        <a:off x="28149" y="2499511"/>
        <a:ext cx="5158365" cy="805121"/>
      </dsp:txXfrm>
    </dsp:sp>
    <dsp:sp modelId="{C3080387-B962-4098-A2C0-08CBD299423B}">
      <dsp:nvSpPr>
        <dsp:cNvPr id="0" name=""/>
        <dsp:cNvSpPr/>
      </dsp:nvSpPr>
      <dsp:spPr>
        <a:xfrm>
          <a:off x="5201920" y="2344426"/>
          <a:ext cx="2926080" cy="1115289"/>
        </a:xfrm>
        <a:prstGeom prst="roundRect">
          <a:avLst/>
        </a:prstGeom>
        <a:solidFill>
          <a:srgbClr val="008A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Rs</a:t>
          </a:r>
          <a:r>
            <a:rPr lang="en-US" sz="4000" kern="1200" dirty="0" smtClean="0"/>
            <a:t>. 15.49</a:t>
          </a:r>
          <a:endParaRPr lang="en-US" sz="4000" kern="1200" dirty="0"/>
        </a:p>
      </dsp:txBody>
      <dsp:txXfrm>
        <a:off x="5256364" y="2398870"/>
        <a:ext cx="2817192" cy="1006401"/>
      </dsp:txXfrm>
    </dsp:sp>
    <dsp:sp modelId="{2BAAA05A-6537-4510-8E03-F15D72EB478C}">
      <dsp:nvSpPr>
        <dsp:cNvPr id="0" name=""/>
        <dsp:cNvSpPr/>
      </dsp:nvSpPr>
      <dsp:spPr>
        <a:xfrm rot="5400000">
          <a:off x="2182993" y="1472165"/>
          <a:ext cx="892231" cy="5201920"/>
        </a:xfrm>
        <a:prstGeom prst="round2SameRect">
          <a:avLst/>
        </a:prstGeom>
        <a:solidFill>
          <a:schemeClr val="bg1">
            <a:lumMod val="85000"/>
            <a:alpha val="89804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Dividend</a:t>
          </a:r>
          <a:endParaRPr lang="en-US" sz="2800" kern="1200" dirty="0"/>
        </a:p>
      </dsp:txBody>
      <dsp:txXfrm rot="-5400000">
        <a:off x="28149" y="3670565"/>
        <a:ext cx="5158365" cy="805121"/>
      </dsp:txXfrm>
    </dsp:sp>
    <dsp:sp modelId="{FA3FB85D-D35F-44ED-9AB6-98F8A965EDF3}">
      <dsp:nvSpPr>
        <dsp:cNvPr id="0" name=""/>
        <dsp:cNvSpPr/>
      </dsp:nvSpPr>
      <dsp:spPr>
        <a:xfrm>
          <a:off x="5201920" y="3515480"/>
          <a:ext cx="2926080" cy="1115289"/>
        </a:xfrm>
        <a:prstGeom prst="roundRect">
          <a:avLst/>
        </a:prstGeom>
        <a:solidFill>
          <a:srgbClr val="008A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150%</a:t>
          </a:r>
          <a:endParaRPr lang="en-US" sz="4000" kern="1200" dirty="0"/>
        </a:p>
      </dsp:txBody>
      <dsp:txXfrm>
        <a:off x="5256364" y="3569924"/>
        <a:ext cx="2817192" cy="1006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89EB3-1101-4481-B7C3-12089695F0F0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Focus on Retail through Multi-Channel Distribution</a:t>
          </a:r>
          <a:endParaRPr lang="en-PK" sz="2700" kern="1200" dirty="0"/>
        </a:p>
      </dsp:txBody>
      <dsp:txXfrm rot="5400000">
        <a:off x="0" y="0"/>
        <a:ext cx="5257800" cy="1631751"/>
      </dsp:txXfrm>
    </dsp:sp>
    <dsp:sp modelId="{39B940AF-8F9A-482C-ACAB-321C93AB4C98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Customer Journey and Customer Centric Products</a:t>
          </a:r>
          <a:endParaRPr lang="en-PK" sz="2700" kern="1200" dirty="0"/>
        </a:p>
      </dsp:txBody>
      <dsp:txXfrm>
        <a:off x="5257800" y="0"/>
        <a:ext cx="5257800" cy="1631751"/>
      </dsp:txXfrm>
    </dsp:sp>
    <dsp:sp modelId="{69357EF9-96BF-499B-84DA-278325510C6A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Use technology as a business enabler, a means to an end</a:t>
          </a:r>
          <a:endParaRPr lang="en-PK" sz="2700" kern="1200" dirty="0"/>
        </a:p>
      </dsp:txBody>
      <dsp:txXfrm rot="10800000">
        <a:off x="0" y="2719586"/>
        <a:ext cx="5257800" cy="1631751"/>
      </dsp:txXfrm>
    </dsp:sp>
    <dsp:sp modelId="{ACEE2267-6B17-4DA5-91F4-6C880DC8E175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Superior business quality to deliver enhanced customer and shareholder value</a:t>
          </a:r>
          <a:endParaRPr lang="en-PK" sz="2700" kern="1200" dirty="0"/>
        </a:p>
      </dsp:txBody>
      <dsp:txXfrm rot="-5400000">
        <a:off x="5257800" y="2719586"/>
        <a:ext cx="5257800" cy="1631751"/>
      </dsp:txXfrm>
    </dsp:sp>
    <dsp:sp modelId="{4595A140-D067-4617-B235-1FCE2EB1675C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Grow Value of Business</a:t>
          </a:r>
          <a:endParaRPr lang="en-PK" sz="2700" kern="1200" dirty="0"/>
        </a:p>
      </dsp:txBody>
      <dsp:txXfrm>
        <a:off x="3733564" y="1684855"/>
        <a:ext cx="3048472" cy="98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BC5EC-0D3F-4212-A511-63C0606A52B6}" type="datetimeFigureOut">
              <a:rPr lang="en-US" smtClean="0"/>
              <a:t>23/03/2020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25D26-9CA9-4458-AAED-9343F6DB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25D26-9CA9-4458-AAED-9343F6DB70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3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25D26-9CA9-4458-AAED-9343F6DB70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25D26-9CA9-4458-AAED-9343F6DB70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2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7224-BC01-4D0A-9209-74E80139C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BD1A2-6D15-46FC-8F54-B9893D701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04E89-FDE9-4226-924C-956BA8853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91F7-6A02-471F-A5A6-C2B5314A0766}" type="datetime1">
              <a:rPr lang="en-US" smtClean="0"/>
              <a:t>23/03/2020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6AA87-518A-4E63-BCB6-9D8CC1BB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67BC7-96A5-4B33-A723-1982F53B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87E2-8F25-47B0-90BA-C47EC302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99EF5-B63C-4598-8444-E821FF154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3DD20-2D4B-4277-9BC3-9675A5B2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1C7A-35CD-4E12-B00B-67A92E311794}" type="datetime1">
              <a:rPr lang="en-US" smtClean="0"/>
              <a:t>23/03/2020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DA73F-7D4E-4AF3-B3D5-2098D7AD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32353-1A38-4A06-9441-C33F29A0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8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B43E3-1530-471D-BB08-38E83575E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8A2FC-6064-47C2-8451-6AA018AE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34AEC-2175-445D-84E8-E0439D8E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BDEE-935A-404D-A731-0280E3881A60}" type="datetime1">
              <a:rPr lang="en-US" smtClean="0"/>
              <a:t>23/03/2020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BE0C1-D34D-47AF-AB5B-9377F49E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B9B93-9C13-4FBD-BF92-749B9E420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7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CDC0-7929-430A-87DD-5CE26E73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D7349-604A-4943-80D7-40C22EFA1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9D0EC-9B3C-4C67-879D-7D15D6A3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EC5F-FD17-41E6-81C6-65B5B5A85225}" type="datetime1">
              <a:rPr lang="en-US" smtClean="0"/>
              <a:t>23/03/2020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4E520-F573-4C49-A545-1DF6AA5A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C5FDC-6493-4996-AE56-89F397F9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965DF-0D4F-4A9D-9335-6C2EB318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3561C-E41E-4B67-A1C7-593A65C47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7D9B4-6BAA-4EC1-A9ED-A38CA21E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0AC0-6A7B-4476-9386-B131E09F3A66}" type="datetime1">
              <a:rPr lang="en-US" smtClean="0"/>
              <a:t>23/03/2020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DCF20-2229-48B5-AA3D-CD9256F3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F669D-DABF-4CE3-BC44-28F822CD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1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AB92-7AB4-4A0D-8F8C-DA2DB33A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79213-77BC-49B1-9E4E-12D129D87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79123-6603-407E-867B-367E0E10B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B7475-FBD7-442C-B8F6-0E668C25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C482-F162-47BF-8D05-AA656E41595C}" type="datetime1">
              <a:rPr lang="en-US" smtClean="0"/>
              <a:t>23/03/2020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3CA61-9232-44F5-8363-3F6A6450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45653-0DF8-4D62-906D-2D3ED5D8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7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5D00-C104-4C3C-87F0-346D8DE71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A2EF1-EE2C-46CE-A5DA-51F8EE6CA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B6AC4-350A-493E-802E-620FBD559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61BF5-5F1C-4959-BF71-E704629CF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148F0-F2DE-466E-B522-296C88379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83DC9-D34F-4DCD-B815-945398C8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2CC1-F0E0-4F40-BD3B-2E832E63E982}" type="datetime1">
              <a:rPr lang="en-US" smtClean="0"/>
              <a:t>23/03/2020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378F82-2F78-4F13-AA25-4AF1CBCB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CA12C-B97C-4E9D-90E0-074182F3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3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32E6D-9F5D-4D16-9D1E-483FCC95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52545-89C2-497A-9C23-557D18B4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5D2-24B5-4115-8FA7-31FB3AB121F7}" type="datetime1">
              <a:rPr lang="en-US" smtClean="0"/>
              <a:t>23/03/2020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E2E9C-F205-47E3-9842-E3E9EE53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61453-6159-4E91-BD9F-AE5A70D6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1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E7AA4B-B179-497D-A3ED-30445DF2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4D3F-610A-4C2E-8F9F-ECB04F11457D}" type="datetime1">
              <a:rPr lang="en-US" smtClean="0"/>
              <a:t>23/03/2020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5AC961-C562-4C83-92B5-737038A1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952C9-D60B-40C7-92C4-5C4664F7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8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23E2-C2EA-4899-928D-7FCB916E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8BA09-92F2-4C23-B652-D0C90DD67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0CD3F-DABD-44EE-84AE-8FD3B9110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10D01-9023-4028-BE4F-14986037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68FB-62EA-42AC-9335-84A43A15C708}" type="datetime1">
              <a:rPr lang="en-US" smtClean="0"/>
              <a:t>23/03/2020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E2061-C2B2-482F-BE4B-D56C61C3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88ADB-4896-4D4B-9302-9F509A8A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5C65-AC92-4994-BA47-834A6CE4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3547E-E3C9-48ED-9BCF-1BEEFDF6A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40D45-D56E-4889-A0E8-0490756A8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64876-7ACF-4CF3-B7A3-A4213247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8E52-D21B-4B2F-898D-27BCE9FD40CC}" type="datetime1">
              <a:rPr lang="en-US" smtClean="0"/>
              <a:t>23/03/2020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3BFD3-83BE-40CF-B7EC-4404EACC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A9022-38B4-40E7-BB2F-C643CBBB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0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19DF2-597C-4F28-8A3E-2437C8E6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BC5AA-3C23-433D-B9AD-9A4F7216C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8CA88-B096-4280-A8AE-7CD323F7C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F51A1-9D40-4547-A2BC-958976AE3103}" type="datetime1">
              <a:rPr lang="en-US" smtClean="0"/>
              <a:t>23/03/2020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127D3-CAE2-487E-AD30-065AE46E7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04725-30F6-44EE-A059-EE07C50C5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83FA3-1638-4154-9B02-F2E46B8A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4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tags" Target="../tags/tag5.xml"/><Relationship Id="rId7" Type="http://schemas.openxmlformats.org/officeDocument/2006/relationships/diagramData" Target="../diagrams/data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microsoft.com/office/2007/relationships/diagramDrawing" Target="../diagrams/drawing2.xml"/><Relationship Id="rId5" Type="http://schemas.openxmlformats.org/officeDocument/2006/relationships/oleObject" Target="../embeddings/oleObject3.bin"/><Relationship Id="rId10" Type="http://schemas.openxmlformats.org/officeDocument/2006/relationships/diagramColors" Target="../diagrams/colors2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F1DC790-9672-4BC7-B767-A93AB0BCBB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F1DC790-9672-4BC7-B767-A93AB0BCBB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CA40678-F10A-4187-9F2D-D2F2653528AA}"/>
              </a:ext>
            </a:extLst>
          </p:cNvPr>
          <p:cNvSpPr/>
          <p:nvPr/>
        </p:nvSpPr>
        <p:spPr>
          <a:xfrm>
            <a:off x="5661891" y="-2"/>
            <a:ext cx="6530109" cy="4036293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EFU Life Assurance Ltd.</a:t>
            </a:r>
          </a:p>
          <a:p>
            <a:pPr marL="180000" lvl="1"/>
            <a:endParaRPr lang="en-US" dirty="0"/>
          </a:p>
          <a:p>
            <a:pPr marL="180000" lvl="1"/>
            <a:endParaRPr lang="en-US" dirty="0"/>
          </a:p>
          <a:p>
            <a:pPr marL="180000" lvl="1"/>
            <a:endParaRPr lang="en-US" dirty="0"/>
          </a:p>
          <a:p>
            <a:pPr marL="180000" lvl="1"/>
            <a:endParaRPr lang="en-US" dirty="0"/>
          </a:p>
          <a:p>
            <a:pPr marL="180000" lvl="1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Analyst Briefing</a:t>
            </a:r>
          </a:p>
          <a:p>
            <a:pPr marL="180000"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Review of Company Performance and Plans for 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</a:p>
          <a:p>
            <a:pPr marL="180000"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27 March 2020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P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340B-B3BE-45D0-B301-10876795BA5D}" type="slidenum">
              <a:rPr lang="en-PK" smtClean="0"/>
              <a:t>1</a:t>
            </a:fld>
            <a:endParaRPr lang="en-PK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417" y="253712"/>
            <a:ext cx="854766" cy="10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D9C9F1C-9517-4450-9A20-D8171CE4D51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D9C9F1C-9517-4450-9A20-D8171CE4D5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E023C50-4975-413C-A581-F651D2AA92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dirty="0">
              <a:latin typeface="Helvetica Neue"/>
              <a:ea typeface="+mj-ea"/>
              <a:cs typeface="+mj-cs"/>
              <a:sym typeface="Helvetica Neu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57A6D5-9121-46FC-ADAC-162BA307B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9999"/>
                </a:solidFill>
              </a:rPr>
              <a:t>Strategic Focal points: </a:t>
            </a:r>
            <a:br>
              <a:rPr lang="en-US" sz="4000" b="1" dirty="0">
                <a:solidFill>
                  <a:srgbClr val="009999"/>
                </a:solidFill>
              </a:rPr>
            </a:br>
            <a:r>
              <a:rPr lang="en-US" sz="4000" b="1" dirty="0">
                <a:solidFill>
                  <a:srgbClr val="009999"/>
                </a:solidFill>
              </a:rPr>
              <a:t>Market Share and Profitable Growth</a:t>
            </a:r>
            <a:endParaRPr lang="en-PK" sz="4000" b="1" dirty="0">
              <a:solidFill>
                <a:srgbClr val="009999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B82F668-68C7-4BF8-8CC0-891CDFE19A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9262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DF13F-79EE-4F4D-8D97-D1E6D2F3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340B-B3BE-45D0-B301-10876795BA5D}" type="slidenum">
              <a:rPr lang="en-PK" smtClean="0"/>
              <a:t>10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448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1348"/>
            <a:ext cx="10515600" cy="50656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		</a:t>
            </a:r>
            <a:r>
              <a:rPr lang="en-US" sz="4800" dirty="0">
                <a:solidFill>
                  <a:srgbClr val="008A87"/>
                </a:solidFill>
              </a:rPr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BC3628-1187-4FA2-B9D4-B5040A47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036A58-16E0-457A-BB00-9917C1746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large green field&#10;&#10;Description generated with very high confidence">
            <a:extLst>
              <a:ext uri="{FF2B5EF4-FFF2-40B4-BE49-F238E27FC236}">
                <a16:creationId xmlns:a16="http://schemas.microsoft.com/office/drawing/2014/main" id="{2F9E83D5-4FD3-4354-9D09-4570E1F47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7"/>
            <a:ext cx="12192000" cy="68549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2D113A-46D9-438A-882A-54FA319CD09C}"/>
              </a:ext>
            </a:extLst>
          </p:cNvPr>
          <p:cNvSpPr txBox="1">
            <a:spLocks/>
          </p:cNvSpPr>
          <p:nvPr/>
        </p:nvSpPr>
        <p:spPr>
          <a:xfrm>
            <a:off x="526366" y="2301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Agenda</a:t>
            </a:r>
            <a:endParaRPr lang="en-P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FABE2-945D-4F6E-919A-C5C47D39A87C}"/>
              </a:ext>
            </a:extLst>
          </p:cNvPr>
          <p:cNvSpPr txBox="1"/>
          <p:nvPr/>
        </p:nvSpPr>
        <p:spPr>
          <a:xfrm>
            <a:off x="526366" y="1886877"/>
            <a:ext cx="10936764" cy="35548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Company Overview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Financial Highlights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Business Performance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Plans for the Future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Question and Answers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F901A7-8A9E-4D67-A0F9-20C711822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765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8A87"/>
                </a:solidFill>
              </a:rPr>
              <a:t>About EFU Life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084FF-FA80-4156-AFF9-23BDABE0A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2101"/>
            <a:ext cx="9951720" cy="419073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In November 1992 EFU Life started operations as the first private sector Life Insurance Company of Pakistan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EFU’s product range offers conventional and </a:t>
            </a:r>
            <a:r>
              <a:rPr lang="en-US" sz="2400" dirty="0" err="1"/>
              <a:t>takaful</a:t>
            </a:r>
            <a:r>
              <a:rPr lang="en-US" sz="2400" dirty="0"/>
              <a:t> products; savings and protection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Distribution channels include Sales Force, </a:t>
            </a:r>
            <a:r>
              <a:rPr lang="en-US" sz="2400" dirty="0" err="1"/>
              <a:t>Bancassurance</a:t>
            </a:r>
            <a:r>
              <a:rPr lang="en-US" sz="2400" dirty="0"/>
              <a:t>, Group marketing, Alternative (</a:t>
            </a:r>
            <a:r>
              <a:rPr lang="en-US" sz="2400" dirty="0" err="1"/>
              <a:t>telcos</a:t>
            </a:r>
            <a:r>
              <a:rPr lang="en-US" sz="2400" dirty="0"/>
              <a:t>, MFI/MFB, digital)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Insurer Financial Strength rating of AA+ (Outlook: Stable) by VIS Credit Rating Agency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First life insurance company in Pakistan to be ISO certified; currently is ISO 9001:2015 certified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EFU Life is reinsured by leading Reinsurers in the market (Munich Re, Hannover 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5CA2B-FF4E-4C3F-8D01-B478DF09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6A9E9-B532-4EB6-A521-C1E94E996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417" y="253712"/>
            <a:ext cx="854766" cy="10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8E63-2CAB-4E07-B115-37D96E4B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01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8A87"/>
                </a:solidFill>
              </a:rPr>
              <a:t>Key </a:t>
            </a:r>
            <a:r>
              <a:rPr lang="en-US" sz="4000" b="1" dirty="0" smtClean="0">
                <a:solidFill>
                  <a:srgbClr val="008A87"/>
                </a:solidFill>
              </a:rPr>
              <a:t>financial indicators</a:t>
            </a:r>
            <a:endParaRPr lang="en-US" sz="4000" b="1" dirty="0">
              <a:solidFill>
                <a:srgbClr val="008A8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BFA71-DF88-494E-97A5-A4396FF5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DBC6E8D0-2286-428E-B14D-615496C726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214384"/>
              </p:ext>
            </p:extLst>
          </p:nvPr>
        </p:nvGraphicFramePr>
        <p:xfrm>
          <a:off x="2032000" y="1505244"/>
          <a:ext cx="8128000" cy="4633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23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1B1F1BA-D3E4-4D75-A8A7-DE9F99A8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50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8A87"/>
                </a:solidFill>
              </a:rPr>
              <a:t>Profit and Loss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6FBB5-55E8-4FC6-81CB-ADDF38EC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B0096F9C-3A9A-47FB-9A99-F7C52771C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843161"/>
              </p:ext>
            </p:extLst>
          </p:nvPr>
        </p:nvGraphicFramePr>
        <p:xfrm>
          <a:off x="838200" y="1148677"/>
          <a:ext cx="10515600" cy="51206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223782">
                  <a:extLst>
                    <a:ext uri="{9D8B030D-6E8A-4147-A177-3AD203B41FA5}">
                      <a16:colId xmlns:a16="http://schemas.microsoft.com/office/drawing/2014/main" val="3755886115"/>
                    </a:ext>
                  </a:extLst>
                </a:gridCol>
                <a:gridCol w="1758461">
                  <a:extLst>
                    <a:ext uri="{9D8B030D-6E8A-4147-A177-3AD203B41FA5}">
                      <a16:colId xmlns:a16="http://schemas.microsoft.com/office/drawing/2014/main" val="3376002563"/>
                    </a:ext>
                  </a:extLst>
                </a:gridCol>
                <a:gridCol w="1463626">
                  <a:extLst>
                    <a:ext uri="{9D8B030D-6E8A-4147-A177-3AD203B41FA5}">
                      <a16:colId xmlns:a16="http://schemas.microsoft.com/office/drawing/2014/main" val="715924709"/>
                    </a:ext>
                  </a:extLst>
                </a:gridCol>
                <a:gridCol w="1069731">
                  <a:extLst>
                    <a:ext uri="{9D8B030D-6E8A-4147-A177-3AD203B41FA5}">
                      <a16:colId xmlns:a16="http://schemas.microsoft.com/office/drawing/2014/main" val="4151886913"/>
                    </a:ext>
                  </a:extLst>
                </a:gridCol>
              </a:tblGrid>
              <a:tr h="337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A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>
                    <a:solidFill>
                      <a:srgbClr val="008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2018</a:t>
                      </a:r>
                    </a:p>
                  </a:txBody>
                  <a:tcPr>
                    <a:solidFill>
                      <a:srgbClr val="008A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Change</a:t>
                      </a:r>
                    </a:p>
                  </a:txBody>
                  <a:tcPr>
                    <a:solidFill>
                      <a:srgbClr val="008A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29749"/>
                  </a:ext>
                </a:extLst>
              </a:tr>
              <a:tr h="337241">
                <a:tc>
                  <a:txBody>
                    <a:bodyPr/>
                    <a:lstStyle/>
                    <a:p>
                      <a:r>
                        <a:rPr lang="en-US" dirty="0"/>
                        <a:t>Gross Premium/ Contribution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30,790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004574"/>
                  </a:ext>
                </a:extLst>
              </a:tr>
              <a:tr h="337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Net Premium/ Contribution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31,142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30,164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463928"/>
                  </a:ext>
                </a:extLst>
              </a:tr>
              <a:tr h="337241">
                <a:tc>
                  <a:txBody>
                    <a:bodyPr/>
                    <a:lstStyle/>
                    <a:p>
                      <a:r>
                        <a:rPr lang="en-US" dirty="0"/>
                        <a:t>Investment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11,589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537894"/>
                  </a:ext>
                </a:extLst>
              </a:tr>
              <a:tr h="337241">
                <a:tc>
                  <a:txBody>
                    <a:bodyPr/>
                    <a:lstStyle/>
                    <a:p>
                      <a:r>
                        <a:rPr lang="en-US" b="1" dirty="0"/>
                        <a:t>Total Net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38,062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30,372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638400"/>
                  </a:ext>
                </a:extLst>
              </a:tr>
              <a:tr h="337241">
                <a:tc>
                  <a:txBody>
                    <a:bodyPr/>
                    <a:lstStyle/>
                    <a:p>
                      <a:r>
                        <a:rPr lang="en-US" dirty="0"/>
                        <a:t>Insurance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13,590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7694"/>
                  </a:ext>
                </a:extLst>
              </a:tr>
              <a:tr h="337241">
                <a:tc>
                  <a:txBody>
                    <a:bodyPr/>
                    <a:lstStyle/>
                    <a:p>
                      <a:r>
                        <a:rPr lang="en-US" b="1" dirty="0"/>
                        <a:t>Net Insurance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15,677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13,094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757379"/>
                  </a:ext>
                </a:extLst>
              </a:tr>
              <a:tr h="337241">
                <a:tc>
                  <a:txBody>
                    <a:bodyPr/>
                    <a:lstStyle/>
                    <a:p>
                      <a:r>
                        <a:rPr lang="en-US" dirty="0"/>
                        <a:t>Net Change in Insurance Liabilities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438636"/>
                  </a:ext>
                </a:extLst>
              </a:tr>
              <a:tr h="337241">
                <a:tc>
                  <a:txBody>
                    <a:bodyPr/>
                    <a:lstStyle/>
                    <a:p>
                      <a:r>
                        <a:rPr lang="en-US" dirty="0"/>
                        <a:t>Acquisition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12569"/>
                  </a:ext>
                </a:extLst>
              </a:tr>
              <a:tr h="337241">
                <a:tc>
                  <a:txBody>
                    <a:bodyPr/>
                    <a:lstStyle/>
                    <a:p>
                      <a:r>
                        <a:rPr lang="en-US" dirty="0"/>
                        <a:t>Marketing and Administration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1,761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752718"/>
                  </a:ext>
                </a:extLst>
              </a:tr>
              <a:tr h="337241">
                <a:tc>
                  <a:txBody>
                    <a:bodyPr/>
                    <a:lstStyle/>
                    <a:p>
                      <a:r>
                        <a:rPr lang="en-US" b="1" dirty="0"/>
                        <a:t>Total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14,995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44337"/>
                  </a:ext>
                </a:extLst>
              </a:tr>
              <a:tr h="337241">
                <a:tc>
                  <a:txBody>
                    <a:bodyPr/>
                    <a:lstStyle/>
                    <a:p>
                      <a:r>
                        <a:rPr lang="en-US" b="1" dirty="0"/>
                        <a:t>Profit before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2,354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2,283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2611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/>
                        <a:t>Profit after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1,549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1,546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19 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3787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b="1" dirty="0"/>
                        <a:t>Earnings per share - Rupees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15.49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15.46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47762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73A6657-90C9-4DCB-9C2C-6EB5B933C17A}"/>
              </a:ext>
            </a:extLst>
          </p:cNvPr>
          <p:cNvSpPr txBox="1"/>
          <p:nvPr/>
        </p:nvSpPr>
        <p:spPr>
          <a:xfrm>
            <a:off x="8976360" y="779345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PKR Million</a:t>
            </a:r>
          </a:p>
        </p:txBody>
      </p:sp>
    </p:spTree>
    <p:extLst>
      <p:ext uri="{BB962C8B-B14F-4D97-AF65-F5344CB8AC3E}">
        <p14:creationId xmlns:p14="http://schemas.microsoft.com/office/powerpoint/2010/main" val="21065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32964-9968-4851-B012-B1A65DFA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38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8A87"/>
                </a:solidFill>
              </a:rPr>
              <a:t>Gross Premium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5A9F17F-1213-4119-87F7-98591269555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735132"/>
              </p:ext>
            </p:extLst>
          </p:nvPr>
        </p:nvGraphicFramePr>
        <p:xfrm>
          <a:off x="838200" y="1463041"/>
          <a:ext cx="5181600" cy="4120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4BCE0662-EAAA-4744-8AC1-70957288245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0575616"/>
              </p:ext>
            </p:extLst>
          </p:nvPr>
        </p:nvGraphicFramePr>
        <p:xfrm>
          <a:off x="6172200" y="1463040"/>
          <a:ext cx="5181600" cy="412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68842-C694-4818-B041-491F31FE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6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CD3B49-F084-4169-90B3-CA06178CFED3}"/>
              </a:ext>
            </a:extLst>
          </p:cNvPr>
          <p:cNvSpPr txBox="1"/>
          <p:nvPr/>
        </p:nvSpPr>
        <p:spPr>
          <a:xfrm>
            <a:off x="2616591" y="5783320"/>
            <a:ext cx="7090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2019, the gross premium of the Company was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31.75 billion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010400" y="2241755"/>
            <a:ext cx="3578942" cy="993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1085" y="1920765"/>
            <a:ext cx="1452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15% </a:t>
            </a:r>
            <a:r>
              <a:rPr lang="en-US" sz="1400" dirty="0" err="1" smtClean="0"/>
              <a:t>p.a</a:t>
            </a:r>
            <a:r>
              <a:rPr lang="en-US" sz="1400" dirty="0" smtClean="0"/>
              <a:t> growth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35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32964-9968-4851-B012-B1A65DFA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48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8A87"/>
                </a:solidFill>
              </a:rPr>
              <a:t>Claim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68842-C694-4818-B041-491F31FE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4BCE0662-EAAA-4744-8AC1-70957288245C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16025043"/>
              </p:ext>
            </p:extLst>
          </p:nvPr>
        </p:nvGraphicFramePr>
        <p:xfrm>
          <a:off x="838199" y="1496613"/>
          <a:ext cx="6716151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ECD3B49-F084-4169-90B3-CA06178CFED3}"/>
              </a:ext>
            </a:extLst>
          </p:cNvPr>
          <p:cNvSpPr txBox="1"/>
          <p:nvPr/>
        </p:nvSpPr>
        <p:spPr>
          <a:xfrm>
            <a:off x="7723163" y="2314344"/>
            <a:ext cx="3742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2019, the Company settled total death and disability claims of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3.14 billion (2018: 2.71 billion), an increase of 16%</a:t>
            </a:r>
          </a:p>
        </p:txBody>
      </p:sp>
    </p:spTree>
    <p:extLst>
      <p:ext uri="{BB962C8B-B14F-4D97-AF65-F5344CB8AC3E}">
        <p14:creationId xmlns:p14="http://schemas.microsoft.com/office/powerpoint/2010/main" val="28990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32964-9968-4851-B012-B1A65DFA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51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8A87"/>
                </a:solidFill>
              </a:rPr>
              <a:t>Assets and Funds</a:t>
            </a:r>
            <a:endParaRPr lang="en-US" sz="4000" b="1" dirty="0">
              <a:solidFill>
                <a:srgbClr val="008A8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68842-C694-4818-B041-491F31FE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3FA3-1638-4154-9B02-F2E46B8A76AD}" type="slidenum">
              <a:rPr lang="en-US" smtClean="0"/>
              <a:t>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CD3B49-F084-4169-90B3-CA06178CFED3}"/>
              </a:ext>
            </a:extLst>
          </p:cNvPr>
          <p:cNvSpPr txBox="1"/>
          <p:nvPr/>
        </p:nvSpPr>
        <p:spPr>
          <a:xfrm>
            <a:off x="7329268" y="2356547"/>
            <a:ext cx="4523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net asset value of all Unit-Linked funds under management increased from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104 billion in 2018 to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114 billion in 2019, a growth of 9.6%.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Company has a strong balance sheet size with total assets of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129.28 billion (2018: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116.76 billion)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6223CD5-176D-4CCA-9E8E-624F39D878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211496"/>
              </p:ext>
            </p:extLst>
          </p:nvPr>
        </p:nvGraphicFramePr>
        <p:xfrm>
          <a:off x="838200" y="1507638"/>
          <a:ext cx="6322255" cy="456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07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EF795E2-2110-4109-B7E4-A4DE9D682B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think-cell Slide" r:id="rId6" imgW="421" imgH="423" progId="TCLayout.ActiveDocument.1">
                  <p:embed/>
                </p:oleObj>
              </mc:Choice>
              <mc:Fallback>
                <p:oleObj name="think-cell Slide" r:id="rId6" imgW="421" imgH="4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EF795E2-2110-4109-B7E4-A4DE9D682B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9BBB750-04A8-46D4-B3BA-2750E42985C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dirty="0">
              <a:latin typeface="Helvetica Neue"/>
              <a:ea typeface="+mj-ea"/>
              <a:cs typeface="+mj-cs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90740-4F24-4874-8128-99F03904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8A87"/>
                </a:solidFill>
              </a:rPr>
              <a:t>Looking forward…</a:t>
            </a:r>
            <a:endParaRPr lang="en-PK" sz="4000" b="1" dirty="0">
              <a:solidFill>
                <a:srgbClr val="008A8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2FA13-A7C7-4F4D-BEE6-27A71EB28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Challenges:</a:t>
            </a:r>
          </a:p>
          <a:p>
            <a:pPr lvl="1">
              <a:spcBef>
                <a:spcPts val="0"/>
              </a:spcBef>
            </a:pPr>
            <a:r>
              <a:rPr lang="en-US" dirty="0"/>
              <a:t>Economy, stock market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Regulatory compliance (FATF, CFT)</a:t>
            </a:r>
          </a:p>
          <a:p>
            <a:pPr lvl="1">
              <a:spcBef>
                <a:spcPts val="0"/>
              </a:spcBef>
            </a:pPr>
            <a:r>
              <a:rPr lang="en-US" dirty="0"/>
              <a:t>Lack of awareness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COVID-19</a:t>
            </a:r>
          </a:p>
          <a:p>
            <a:pPr>
              <a:spcAft>
                <a:spcPts val="1200"/>
              </a:spcAft>
            </a:pPr>
            <a:r>
              <a:rPr lang="en-US" dirty="0"/>
              <a:t>Strategy: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Focus on further building up distribution channels, increasing reach</a:t>
            </a:r>
          </a:p>
          <a:p>
            <a:pPr lvl="1">
              <a:spcBef>
                <a:spcPts val="0"/>
              </a:spcBef>
            </a:pPr>
            <a:r>
              <a:rPr lang="en-US" dirty="0"/>
              <a:t>Enhance product portfolio; focused on segments and needs</a:t>
            </a:r>
          </a:p>
          <a:p>
            <a:pPr lvl="1">
              <a:spcBef>
                <a:spcPts val="0"/>
              </a:spcBef>
            </a:pPr>
            <a:r>
              <a:rPr lang="en-US" dirty="0"/>
              <a:t>Optimize all aspects of customer journey</a:t>
            </a:r>
          </a:p>
          <a:p>
            <a:pPr lvl="1">
              <a:spcBef>
                <a:spcPts val="0"/>
              </a:spcBef>
            </a:pPr>
            <a:r>
              <a:rPr lang="en-US" dirty="0"/>
              <a:t>Technology as an enabler</a:t>
            </a:r>
          </a:p>
          <a:p>
            <a:pPr lvl="1"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83F4F-C5CB-4C87-BBA6-19EBBB5B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340B-B3BE-45D0-B301-10876795BA5D}" type="slidenum">
              <a:rPr lang="en-PK" smtClean="0"/>
              <a:t>9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36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KKwZkMTqWUosRUr7WS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cszOzCT3KpHprdKxyy4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AA3EEDB165D142BF0535B505B3566B" ma:contentTypeVersion="12" ma:contentTypeDescription="Create a new document." ma:contentTypeScope="" ma:versionID="9797ab8252acdd9cb45dc4e1856e8a3c">
  <xsd:schema xmlns:xsd="http://www.w3.org/2001/XMLSchema" xmlns:xs="http://www.w3.org/2001/XMLSchema" xmlns:p="http://schemas.microsoft.com/office/2006/metadata/properties" xmlns:ns3="249f162f-5085-4019-9219-dd847dfd6476" xmlns:ns4="b01b2f67-d8f1-44df-81c9-a135aaed8bb4" targetNamespace="http://schemas.microsoft.com/office/2006/metadata/properties" ma:root="true" ma:fieldsID="e06d7949b3918591b3aad11635e3006e" ns3:_="" ns4:_="">
    <xsd:import namespace="249f162f-5085-4019-9219-dd847dfd6476"/>
    <xsd:import namespace="b01b2f67-d8f1-44df-81c9-a135aaed8b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f162f-5085-4019-9219-dd847dfd64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b2f67-d8f1-44df-81c9-a135aaed8bb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4CDF9B-3B64-4C14-87FB-3C8D3188DAAC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249f162f-5085-4019-9219-dd847dfd6476"/>
    <ds:schemaRef ds:uri="http://schemas.microsoft.com/office/infopath/2007/PartnerControls"/>
    <ds:schemaRef ds:uri="b01b2f67-d8f1-44df-81c9-a135aaed8bb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197B987-12C0-48C9-8B3F-5123E6D248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A7C1B8-C8A1-4A46-95D3-9F48A059E0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f162f-5085-4019-9219-dd847dfd6476"/>
    <ds:schemaRef ds:uri="b01b2f67-d8f1-44df-81c9-a135aaed8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522</Words>
  <Application>Microsoft Office PowerPoint</Application>
  <PresentationFormat>Widescreen</PresentationFormat>
  <Paragraphs>153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Office Theme</vt:lpstr>
      <vt:lpstr>think-cell Slide</vt:lpstr>
      <vt:lpstr>PowerPoint Presentation</vt:lpstr>
      <vt:lpstr>Age</vt:lpstr>
      <vt:lpstr>About EFU Life</vt:lpstr>
      <vt:lpstr>Key financial indicators</vt:lpstr>
      <vt:lpstr>Profit and Loss Account</vt:lpstr>
      <vt:lpstr>Gross Premium</vt:lpstr>
      <vt:lpstr>Claim Payments</vt:lpstr>
      <vt:lpstr>Assets and Funds</vt:lpstr>
      <vt:lpstr>Looking forward…</vt:lpstr>
      <vt:lpstr>Strategic Focal points:  Market Share and Profitable Growth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Tahir Khan</dc:creator>
  <cp:lastModifiedBy>MAA</cp:lastModifiedBy>
  <cp:revision>357</cp:revision>
  <dcterms:created xsi:type="dcterms:W3CDTF">2019-04-23T05:28:36Z</dcterms:created>
  <dcterms:modified xsi:type="dcterms:W3CDTF">2020-03-23T15:37:02Z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0x01010048AA3EEDB165D142BF0535B505B3566B</vt:lpwstr>
  </property>
</Properties>
</file>